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6" r:id="rId4"/>
    <p:sldId id="258" r:id="rId5"/>
    <p:sldId id="259" r:id="rId6"/>
    <p:sldId id="261" r:id="rId7"/>
  </p:sldIdLst>
  <p:sldSz cx="12858750" cy="723265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3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4" Type="http://schemas.openxmlformats.org/officeDocument/2006/relationships/tags" Target="../tags/tag23.xml"/><Relationship Id="rId13" Type="http://schemas.openxmlformats.org/officeDocument/2006/relationships/tags" Target="../tags/tag22.xml"/><Relationship Id="rId12" Type="http://schemas.openxmlformats.org/officeDocument/2006/relationships/tags" Target="../tags/tag2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行文本_3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642938" y="562539"/>
            <a:ext cx="11572875" cy="642902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装饰  6"/>
          <p:cNvSpPr>
            <a:spLocks noGrp="1"/>
          </p:cNvSpPr>
          <p:nvPr>
            <p:ph type="body" idx="16392" hasCustomPrompt="1"/>
            <p:custDataLst>
              <p:tags r:id="rId3"/>
            </p:custDataLst>
          </p:nvPr>
        </p:nvSpPr>
        <p:spPr>
          <a:xfrm>
            <a:off x="642938" y="1607256"/>
            <a:ext cx="11572875" cy="155368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 hasCustomPrompt="1"/>
            <p:custDataLst>
              <p:tags r:id="rId4"/>
            </p:custDataLst>
          </p:nvPr>
        </p:nvSpPr>
        <p:spPr>
          <a:xfrm>
            <a:off x="984498" y="1995676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2196703" y="2062645"/>
            <a:ext cx="9697641" cy="642902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0" name="装饰  9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42938" y="3321661"/>
            <a:ext cx="11572875" cy="155368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984498" y="3710082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2196703" y="3777051"/>
            <a:ext cx="9697641" cy="642902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4" hasCustomPrompt="1"/>
            <p:custDataLst>
              <p:tags r:id="rId9"/>
            </p:custDataLst>
          </p:nvPr>
        </p:nvSpPr>
        <p:spPr>
          <a:xfrm>
            <a:off x="642938" y="5036067"/>
            <a:ext cx="11572875" cy="1553680"/>
          </a:xfrm>
          <a:custGeom>
            <a:avLst/>
            <a:gdLst>
              <a:gd name="connisteX0" fmla="*/ 0 w 10972800"/>
              <a:gd name="connsiteY0" fmla="*/ 203200 h 1473200"/>
              <a:gd name="connisteX1" fmla="*/ 203200 w 10972800"/>
              <a:gd name="connsiteY1" fmla="*/ 0 h 1473200"/>
              <a:gd name="connisteX2" fmla="*/ 10769600 w 10972800"/>
              <a:gd name="connsiteY2" fmla="*/ 0 h 1473200"/>
              <a:gd name="connisteX3" fmla="*/ 10972800 w 10972800"/>
              <a:gd name="connsiteY3" fmla="*/ 203200 h 1473200"/>
              <a:gd name="connisteX4" fmla="*/ 10972800 w 10972800"/>
              <a:gd name="connsiteY4" fmla="*/ 1270000 h 1473200"/>
              <a:gd name="connisteX5" fmla="*/ 10769600 w 10972800"/>
              <a:gd name="connsiteY5" fmla="*/ 1473200 h 1473200"/>
              <a:gd name="connisteX6" fmla="*/ 203200 w 10972800"/>
              <a:gd name="connsiteY6" fmla="*/ 1473200 h 1473200"/>
              <a:gd name="connisteX7" fmla="*/ 0 w 10972800"/>
              <a:gd name="connsiteY7" fmla="*/ 1270000 h 1473200"/>
              <a:gd name="connisteX8" fmla="*/ 0 w 10972800"/>
              <a:gd name="connsiteY8" fmla="*/ 203200 h 1473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1473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1270000"/>
                </a:lnTo>
                <a:cubicBezTo>
                  <a:pt x="10972800" y="1382224"/>
                  <a:pt x="10881824" y="1473200"/>
                  <a:pt x="10769600" y="1473200"/>
                </a:cubicBezTo>
                <a:lnTo>
                  <a:pt x="203200" y="1473200"/>
                </a:lnTo>
                <a:cubicBezTo>
                  <a:pt x="90976" y="1473200"/>
                  <a:pt x="0" y="1382224"/>
                  <a:pt x="0" y="1270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984498" y="5424488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2196703" y="5491456"/>
            <a:ext cx="9697641" cy="642902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行文本_4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642938" y="562539"/>
            <a:ext cx="11572875" cy="642902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7" name="装饰  6"/>
          <p:cNvSpPr>
            <a:spLocks noGrp="1"/>
          </p:cNvSpPr>
          <p:nvPr>
            <p:ph type="body" idx="16394" hasCustomPrompt="1"/>
            <p:custDataLst>
              <p:tags r:id="rId3"/>
            </p:custDataLst>
          </p:nvPr>
        </p:nvSpPr>
        <p:spPr>
          <a:xfrm>
            <a:off x="642938" y="1607256"/>
            <a:ext cx="5625703" cy="2330521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8" name="文本占位符 7"/>
          <p:cNvSpPr>
            <a:spLocks noGrp="1"/>
          </p:cNvSpPr>
          <p:nvPr>
            <p:ph type="body" idx="16387" hasCustomPrompt="1"/>
            <p:custDataLst>
              <p:tags r:id="rId4"/>
            </p:custDataLst>
          </p:nvPr>
        </p:nvSpPr>
        <p:spPr>
          <a:xfrm>
            <a:off x="984498" y="2062645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2196703" y="1968888"/>
            <a:ext cx="3750469" cy="1607256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0" name="装饰  9"/>
          <p:cNvSpPr>
            <a:spLocks noGrp="1"/>
          </p:cNvSpPr>
          <p:nvPr>
            <p:ph type="body" idx="16395" hasCustomPrompt="1"/>
            <p:custDataLst>
              <p:tags r:id="rId6"/>
            </p:custDataLst>
          </p:nvPr>
        </p:nvSpPr>
        <p:spPr>
          <a:xfrm>
            <a:off x="6590109" y="1607256"/>
            <a:ext cx="5625703" cy="2330521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1" name="文本占位符 10"/>
          <p:cNvSpPr>
            <a:spLocks noGrp="1"/>
          </p:cNvSpPr>
          <p:nvPr>
            <p:ph type="body" idx="16389" hasCustomPrompt="1"/>
            <p:custDataLst>
              <p:tags r:id="rId7"/>
            </p:custDataLst>
          </p:nvPr>
        </p:nvSpPr>
        <p:spPr>
          <a:xfrm>
            <a:off x="6931670" y="2062645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143875" y="1968888"/>
            <a:ext cx="3750469" cy="1607256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6" hasCustomPrompt="1"/>
            <p:custDataLst>
              <p:tags r:id="rId9"/>
            </p:custDataLst>
          </p:nvPr>
        </p:nvSpPr>
        <p:spPr>
          <a:xfrm>
            <a:off x="642938" y="4259227"/>
            <a:ext cx="5625703" cy="2330521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984498" y="4714616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2196703" y="4620860"/>
            <a:ext cx="3750469" cy="1607256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7" hasCustomPrompt="1"/>
            <p:custDataLst>
              <p:tags r:id="rId12"/>
            </p:custDataLst>
          </p:nvPr>
        </p:nvSpPr>
        <p:spPr>
          <a:xfrm>
            <a:off x="6590109" y="4259227"/>
            <a:ext cx="5625703" cy="2330521"/>
          </a:xfrm>
          <a:custGeom>
            <a:avLst/>
            <a:gdLst>
              <a:gd name="connisteX0" fmla="*/ 0 w 5334000"/>
              <a:gd name="connsiteY0" fmla="*/ 203200 h 2209800"/>
              <a:gd name="connisteX1" fmla="*/ 203200 w 5334000"/>
              <a:gd name="connsiteY1" fmla="*/ 0 h 2209800"/>
              <a:gd name="connisteX2" fmla="*/ 5130800 w 5334000"/>
              <a:gd name="connsiteY2" fmla="*/ 0 h 2209800"/>
              <a:gd name="connisteX3" fmla="*/ 5334000 w 5334000"/>
              <a:gd name="connsiteY3" fmla="*/ 203200 h 2209800"/>
              <a:gd name="connisteX4" fmla="*/ 5334000 w 5334000"/>
              <a:gd name="connsiteY4" fmla="*/ 2006600 h 2209800"/>
              <a:gd name="connisteX5" fmla="*/ 5130800 w 5334000"/>
              <a:gd name="connsiteY5" fmla="*/ 2209800 h 2209800"/>
              <a:gd name="connisteX6" fmla="*/ 203200 w 5334000"/>
              <a:gd name="connsiteY6" fmla="*/ 2209800 h 2209800"/>
              <a:gd name="connisteX7" fmla="*/ 0 w 5334000"/>
              <a:gd name="connsiteY7" fmla="*/ 2006600 h 2209800"/>
              <a:gd name="connisteX8" fmla="*/ 0 w 53340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006600"/>
                </a:lnTo>
                <a:cubicBezTo>
                  <a:pt x="5334000" y="2118824"/>
                  <a:pt x="5243024" y="2209800"/>
                  <a:pt x="51308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3" hasCustomPrompt="1"/>
            <p:custDataLst>
              <p:tags r:id="rId13"/>
            </p:custDataLst>
          </p:nvPr>
        </p:nvSpPr>
        <p:spPr>
          <a:xfrm>
            <a:off x="6931670" y="4714616"/>
            <a:ext cx="924223" cy="776840"/>
          </a:xfrm>
          <a:prstGeom prst="rect">
            <a:avLst/>
          </a:prstGeo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5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8143875" y="4620860"/>
            <a:ext cx="3750469" cy="1607256"/>
          </a:xfrm>
          <a:prstGeom prst="rect">
            <a:avLst/>
          </a:prstGeo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5" Type="http://schemas.openxmlformats.org/officeDocument/2006/relationships/slideLayout" Target="../slideLayouts/slideLayout3.xml"/><Relationship Id="rId14" Type="http://schemas.openxmlformats.org/officeDocument/2006/relationships/tags" Target="../tags/tag37.xml"/><Relationship Id="rId13" Type="http://schemas.openxmlformats.org/officeDocument/2006/relationships/tags" Target="../tags/tag36.xml"/><Relationship Id="rId12" Type="http://schemas.openxmlformats.org/officeDocument/2006/relationships/tags" Target="../tags/tag35.xml"/><Relationship Id="rId11" Type="http://schemas.openxmlformats.org/officeDocument/2006/relationships/tags" Target="../tags/tag34.xml"/><Relationship Id="rId10" Type="http://schemas.openxmlformats.org/officeDocument/2006/relationships/tags" Target="../tags/tag33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" name="标题 34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36" name="装饰  6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37" name="文本占位符 36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38" name="文本占位符 37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Autofit/>
          </a:bodyPr>
          <a:p>
            <a:r>
              <a:rPr lang="zh-CN" altLang="en-US" sz="1800"/>
              <a:t>助教平台操作指引（学生评价）</a:t>
            </a:r>
            <a:endParaRPr lang="zh-CN" altLang="en-US" sz="1800"/>
          </a:p>
        </p:txBody>
      </p:sp>
      <p:sp>
        <p:nvSpPr>
          <p:cNvPr id="39" name="装饰  9"/>
          <p:cNvSpPr>
            <a:spLocks noGrp="1"/>
          </p:cNvSpPr>
          <p:nvPr>
            <p:ph type="body" idx="16395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0" name="文本占位符 39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41" name="文本占位符 40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Autofit/>
          </a:bodyPr>
          <a:p>
            <a:r>
              <a:rPr lang="zh-CN" altLang="en-US" sz="1800">
                <a:sym typeface="+mn-ea"/>
              </a:rPr>
              <a:t>助教平台操作指</a:t>
            </a:r>
            <a:r>
              <a:rPr lang="zh-CN" altLang="en-US" sz="1800">
                <a:sym typeface="+mn-ea"/>
              </a:rPr>
              <a:t>引</a:t>
            </a:r>
            <a:r>
              <a:rPr lang="zh-CN" altLang="en-US" sz="1800">
                <a:sym typeface="+mn-ea"/>
              </a:rPr>
              <a:t>（助教自我评价）</a:t>
            </a:r>
            <a:endParaRPr lang="zh-CN" altLang="en-US" sz="1800"/>
          </a:p>
          <a:p>
            <a:endParaRPr lang="zh-CN" altLang="en-US" sz="1800"/>
          </a:p>
        </p:txBody>
      </p:sp>
      <p:sp>
        <p:nvSpPr>
          <p:cNvPr id="42" name="装饰  2"/>
          <p:cNvSpPr>
            <a:spLocks noGrp="1"/>
          </p:cNvSpPr>
          <p:nvPr>
            <p:ph type="body" idx="16396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3" name="文本占位符 42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44" name="文本占位符 43"/>
          <p:cNvSpPr>
            <a:spLocks noGrp="1"/>
          </p:cNvSpPr>
          <p:nvPr>
            <p:ph type="body" idx="16390"/>
            <p:custDataLst>
              <p:tags r:id="rId10"/>
            </p:custDataLst>
          </p:nvPr>
        </p:nvSpPr>
        <p:spPr/>
        <p:txBody>
          <a:bodyPr>
            <a:noAutofit/>
          </a:bodyPr>
          <a:p>
            <a:r>
              <a:rPr lang="zh-CN" altLang="en-US" sz="1800">
                <a:sym typeface="+mn-ea"/>
              </a:rPr>
              <a:t>助教平台操作指</a:t>
            </a:r>
            <a:r>
              <a:rPr lang="zh-CN" altLang="en-US" sz="1800">
                <a:sym typeface="+mn-ea"/>
              </a:rPr>
              <a:t>引</a:t>
            </a:r>
            <a:r>
              <a:rPr lang="zh-CN" altLang="en-US" sz="1800">
                <a:sym typeface="+mn-ea"/>
              </a:rPr>
              <a:t>（主讲教师评价）</a:t>
            </a:r>
            <a:endParaRPr lang="zh-CN" altLang="en-US" sz="1800"/>
          </a:p>
          <a:p>
            <a:endParaRPr lang="zh-CN" altLang="en-US" sz="1800"/>
          </a:p>
        </p:txBody>
      </p:sp>
      <p:sp>
        <p:nvSpPr>
          <p:cNvPr id="45" name="装饰  5"/>
          <p:cNvSpPr>
            <a:spLocks noGrp="1"/>
          </p:cNvSpPr>
          <p:nvPr>
            <p:ph type="body" idx="16397"/>
            <p:custDataLst>
              <p:tags r:id="rId11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6" name="文本占位符 45"/>
          <p:cNvSpPr>
            <a:spLocks noGrp="1"/>
          </p:cNvSpPr>
          <p:nvPr>
            <p:ph type="body" idx="16393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47" name="文本占位符 46"/>
          <p:cNvSpPr>
            <a:spLocks noGrp="1"/>
          </p:cNvSpPr>
          <p:nvPr>
            <p:ph type="body" idx="16392"/>
            <p:custDataLst>
              <p:tags r:id="rId13"/>
            </p:custDataLst>
          </p:nvPr>
        </p:nvSpPr>
        <p:spPr/>
        <p:txBody>
          <a:bodyPr>
            <a:noAutofit/>
          </a:bodyPr>
          <a:p>
            <a:r>
              <a:rPr lang="zh-CN" altLang="en-US" sz="1800">
                <a:sym typeface="+mn-ea"/>
              </a:rPr>
              <a:t>助教平台操作指</a:t>
            </a:r>
            <a:r>
              <a:rPr lang="zh-CN" altLang="en-US" sz="1800">
                <a:sym typeface="+mn-ea"/>
              </a:rPr>
              <a:t>引</a:t>
            </a:r>
            <a:r>
              <a:rPr lang="zh-CN" altLang="en-US" sz="1800">
                <a:sym typeface="+mn-ea"/>
              </a:rPr>
              <a:t>（开课单位评价）</a:t>
            </a:r>
            <a:endParaRPr lang="zh-CN" altLang="en-US" sz="1800"/>
          </a:p>
          <a:p>
            <a:endParaRPr lang="zh-CN" altLang="en-US" sz="1800"/>
          </a:p>
        </p:txBody>
      </p:sp>
    </p:spTree>
    <p:custDataLst>
      <p:tags r:id="rId14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9689629" y="1255001"/>
            <a:ext cx="2886710" cy="46551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4605" algn="l" rtl="0" eaLnBrk="0">
              <a:lnSpc>
                <a:spcPct val="96000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</a:t>
            </a:r>
            <a:r>
              <a:rPr sz="1600" b="1" kern="0" spc="-3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en-US" sz="1600" dirty="0"/>
          </a:p>
          <a:p>
            <a:pPr marL="110490" algn="l" rtl="0" eaLnBrk="0">
              <a:lnSpc>
                <a:spcPts val="1550"/>
              </a:lnSpc>
              <a:spcBef>
                <a:spcPts val="690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（1）注意确认评价列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表的所有课程助教</a:t>
            </a:r>
            <a:endParaRPr lang="en-US" altLang="en-US" sz="1200" dirty="0"/>
          </a:p>
          <a:p>
            <a:pPr marL="22860" algn="l" rtl="0" eaLnBrk="0">
              <a:lnSpc>
                <a:spcPts val="2020"/>
              </a:lnSpc>
            </a:pP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已评价完毕</a:t>
            </a:r>
            <a:r>
              <a:rPr sz="1200" kern="0" spc="-1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，课程较多时可能存在翻页。</a:t>
            </a:r>
            <a:endParaRPr lang="en-US" altLang="en-US" sz="1200" dirty="0"/>
          </a:p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（2）如果从数字京师</a:t>
            </a:r>
            <a:r>
              <a:rPr lang="en-US" alt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珠海的</a:t>
            </a:r>
            <a:r>
              <a:rPr sz="1200" b="1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</a:t>
            </a:r>
            <a:endParaRPr lang="en-US" altLang="en-US" sz="1200" dirty="0"/>
          </a:p>
          <a:p>
            <a:pPr marL="13970" indent="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平台”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应用无法跳转到助教评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价页面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，可</a:t>
            </a: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直接在浏览器输入以下地址登录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，用户名</a:t>
            </a:r>
            <a:endParaRPr lang="en-US" altLang="en-US" sz="1200" dirty="0"/>
          </a:p>
          <a:p>
            <a:pPr marL="12700" algn="l" rtl="0" eaLnBrk="0">
              <a:lnSpc>
                <a:spcPct val="91000"/>
              </a:lnSpc>
              <a:spcBef>
                <a:spcPts val="85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密码与数字京师相同。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1200" dirty="0"/>
              <a:t>https://xxcj.bnuzh.edu.cn/infoAdmin</a:t>
            </a:r>
            <a:endParaRPr lang="en-US" altLang="zh-CN" sz="1200" dirty="0"/>
          </a:p>
          <a:p>
            <a:pPr algn="l" rtl="0" eaLnBrk="0">
              <a:lnSpc>
                <a:spcPct val="101000"/>
              </a:lnSpc>
            </a:pPr>
            <a:endParaRPr lang="en-US" altLang="zh-CN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（3）使用手机、iPad等移动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终端进入助</a:t>
            </a:r>
            <a:endParaRPr lang="en-US" altLang="en-US" sz="1200" dirty="0"/>
          </a:p>
          <a:p>
            <a:pPr marL="13335" indent="-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教平台后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，左侧菜单可能默认处于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折叠状</a:t>
            </a: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态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，请点击        图标展开菜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（4）请在规定的时间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内完成</a:t>
            </a: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评价，</a:t>
            </a:r>
            <a:endParaRPr lang="en-US" altLang="en-US" sz="1200" dirty="0"/>
          </a:p>
          <a:p>
            <a:pPr algn="r" rtl="0" eaLnBrk="0">
              <a:lnSpc>
                <a:spcPct val="83000"/>
              </a:lnSpc>
              <a:spcBef>
                <a:spcPts val="825"/>
              </a:spcBef>
            </a:pP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评价过程如有疑问可联系</a:t>
            </a: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开课单位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教务老师，</a:t>
            </a:r>
            <a:endParaRPr lang="en-US" altLang="en-US" sz="1200" dirty="0"/>
          </a:p>
          <a:p>
            <a:pPr marL="12700" algn="l" rtl="0" eaLnBrk="0">
              <a:lnSpc>
                <a:spcPts val="2160"/>
              </a:lnSpc>
            </a:pP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联系方式在评价列表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上方。</a:t>
            </a:r>
            <a:endParaRPr lang="en-US" altLang="en-US" sz="1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52507" y="4572000"/>
            <a:ext cx="246888" cy="275844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019425" y="1253490"/>
            <a:ext cx="3089275" cy="20504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2225" algn="l" rtl="0" eaLnBrk="0">
              <a:lnSpc>
                <a:spcPct val="96000"/>
              </a:lnSpc>
            </a:pP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“助教平台”应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0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在系统的“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2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搜索“助</a:t>
            </a:r>
            <a:endParaRPr lang="en-US" altLang="en-US" sz="1200" dirty="0"/>
          </a:p>
          <a:p>
            <a:pPr marL="12700" indent="635" algn="l" rtl="0" eaLnBrk="0">
              <a:lnSpc>
                <a:spcPct val="154000"/>
              </a:lnSpc>
              <a:spcBef>
                <a:spcPts val="5"/>
              </a:spcBef>
            </a:pP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教平台”</a:t>
            </a:r>
            <a:r>
              <a:rPr sz="1200" b="1" kern="0" spc="-19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点击跳转到助教评价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页面。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845"/>
              </a:spcBef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注意：如果点击后跳转失败</a:t>
            </a:r>
            <a:r>
              <a:rPr sz="1200" kern="0" spc="-18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-2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请重新点</a:t>
            </a:r>
            <a:endParaRPr lang="en-US" altLang="en-US" sz="1200" dirty="0"/>
          </a:p>
          <a:p>
            <a:pPr marL="13970" algn="l" rtl="0" eaLnBrk="0">
              <a:lnSpc>
                <a:spcPts val="2160"/>
              </a:lnSpc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击“助教平台”再次跳转。</a:t>
            </a:r>
            <a:endParaRPr lang="en-US" altLang="en-US" sz="1200" dirty="0"/>
          </a:p>
        </p:txBody>
      </p:sp>
      <p:sp>
        <p:nvSpPr>
          <p:cNvPr id="16" name="textbox 16"/>
          <p:cNvSpPr/>
          <p:nvPr/>
        </p:nvSpPr>
        <p:spPr>
          <a:xfrm>
            <a:off x="162560" y="1207770"/>
            <a:ext cx="2794000" cy="1821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31750" algn="l" rtl="0" eaLnBrk="0">
              <a:lnSpc>
                <a:spcPts val="2375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登录数字京师</a:t>
            </a:r>
            <a:r>
              <a:rPr lang="en-US" altLang="zh-CN"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82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输入个人用户名密码</a:t>
            </a:r>
            <a:r>
              <a:rPr sz="12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，登录统一身</a:t>
            </a:r>
            <a:endParaRPr lang="en-US" altLang="en-US" sz="1200" dirty="0"/>
          </a:p>
          <a:p>
            <a:pPr marL="12700" algn="l" rtl="0" eaLnBrk="0">
              <a:lnSpc>
                <a:spcPts val="2150"/>
              </a:lnSpc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份认证平台。</a:t>
            </a:r>
            <a:endParaRPr lang="en-US" altLang="en-US" sz="1200" dirty="0"/>
          </a:p>
        </p:txBody>
      </p:sp>
      <p:sp>
        <p:nvSpPr>
          <p:cNvPr id="18" name="textbox 18"/>
          <p:cNvSpPr/>
          <p:nvPr/>
        </p:nvSpPr>
        <p:spPr>
          <a:xfrm>
            <a:off x="6336334" y="1256144"/>
            <a:ext cx="2951479" cy="137731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28575" algn="l" rtl="0" eaLnBrk="0">
              <a:lnSpc>
                <a:spcPct val="95000"/>
              </a:lnSpc>
            </a:pP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</a:t>
            </a:r>
            <a:r>
              <a:rPr sz="1600" b="1" kern="0" spc="-35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</a:t>
            </a: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en-US" sz="1200" dirty="0"/>
          </a:p>
          <a:p>
            <a:pPr marL="12700" algn="l" rtl="0" eaLnBrk="0">
              <a:lnSpc>
                <a:spcPct val="152000"/>
              </a:lnSpc>
              <a:spcBef>
                <a:spcPts val="3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，进入助教评价页面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，系统自动列出 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所需评价课程助教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，点击操作的“</a:t>
            </a: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  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按钮进行助教评价。</a:t>
            </a:r>
            <a:endParaRPr lang="en-US" altLang="en-US" sz="1200" dirty="0"/>
          </a:p>
        </p:txBody>
      </p:sp>
      <p:sp>
        <p:nvSpPr>
          <p:cNvPr id="20" name="textbox 20"/>
          <p:cNvSpPr/>
          <p:nvPr/>
        </p:nvSpPr>
        <p:spPr>
          <a:xfrm>
            <a:off x="4173146" y="430057"/>
            <a:ext cx="4940934" cy="48386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610"/>
              </a:lnSpc>
            </a:pP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助教平台操作指引（</a:t>
            </a:r>
            <a:r>
              <a:rPr lang="zh-CN"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学生评价</a:t>
            </a: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en-US" sz="2700" dirty="0"/>
          </a:p>
        </p:txBody>
      </p:sp>
      <p:sp>
        <p:nvSpPr>
          <p:cNvPr id="22" name="textbox 22"/>
          <p:cNvSpPr/>
          <p:nvPr/>
        </p:nvSpPr>
        <p:spPr>
          <a:xfrm>
            <a:off x="6287719" y="4450689"/>
            <a:ext cx="2767329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2000"/>
              </a:lnSpc>
            </a:pP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</a:t>
            </a:r>
            <a:r>
              <a:rPr sz="1200" b="1" kern="0" spc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”按钮保存提交评价结果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。如</a:t>
            </a:r>
            <a:endParaRPr lang="en-US" altLang="en-US" sz="1200" dirty="0"/>
          </a:p>
          <a:p>
            <a:pPr marL="13970" indent="-1270" algn="l" rtl="0" eaLnBrk="0">
              <a:lnSpc>
                <a:spcPct val="15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果需要修改评价结果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，请重新评价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再次点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确定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”按钮提交即可。</a:t>
            </a:r>
            <a:endParaRPr lang="en-US" altLang="en-US" sz="12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2627" y="345947"/>
            <a:ext cx="1871472" cy="31699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36875" y="1312074"/>
            <a:ext cx="19050" cy="5920575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813" y="1349921"/>
            <a:ext cx="19050" cy="588272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444190" y="1349921"/>
            <a:ext cx="19050" cy="5882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5620" y="3303905"/>
            <a:ext cx="2938780" cy="172212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45" y="2954655"/>
            <a:ext cx="2698750" cy="1347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4905" y="5380990"/>
            <a:ext cx="3020060" cy="1563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51575" y="2780665"/>
            <a:ext cx="3006090" cy="15157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9689629" y="1255001"/>
            <a:ext cx="2886710" cy="46551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4605" algn="l" rtl="0" eaLnBrk="0">
              <a:lnSpc>
                <a:spcPct val="96000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</a:t>
            </a:r>
            <a:r>
              <a:rPr sz="1600" b="1" kern="0" spc="-3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en-US" sz="1600" dirty="0"/>
          </a:p>
          <a:p>
            <a:pPr marL="110490" algn="l" rtl="0" eaLnBrk="0">
              <a:lnSpc>
                <a:spcPts val="1550"/>
              </a:lnSpc>
              <a:spcBef>
                <a:spcPts val="690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（1）注意确认自评列表的所有课程助教</a:t>
            </a:r>
            <a:endParaRPr lang="en-US" altLang="en-US" sz="1200" dirty="0"/>
          </a:p>
          <a:p>
            <a:pPr marL="22860" algn="l" rtl="0" eaLnBrk="0">
              <a:lnSpc>
                <a:spcPts val="2020"/>
              </a:lnSpc>
            </a:pP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已自评完毕</a:t>
            </a:r>
            <a:r>
              <a:rPr sz="1200" kern="0" spc="-1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，课程较多时可能存在翻页。</a:t>
            </a:r>
            <a:endParaRPr lang="en-US" altLang="en-US" sz="1200" dirty="0"/>
          </a:p>
          <a:p>
            <a:pPr algn="l" rtl="0" eaLnBrk="0">
              <a:lnSpc>
                <a:spcPct val="106000"/>
              </a:lnSpc>
            </a:pPr>
            <a:endParaRPr lang="en-US" altLang="en-US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（2）如果从数字京师</a:t>
            </a:r>
            <a:r>
              <a:rPr lang="en-US" alt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珠海的</a:t>
            </a:r>
            <a:r>
              <a:rPr sz="1200" b="1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“助教</a:t>
            </a:r>
            <a:endParaRPr lang="en-US" altLang="en-US" sz="1200" dirty="0"/>
          </a:p>
          <a:p>
            <a:pPr marL="13970" indent="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平台”应用无法跳转到助教自评页面 ，可    直接在浏览器输入以下地址登录 ，用户名</a:t>
            </a:r>
            <a:endParaRPr lang="en-US" altLang="en-US" sz="1200" dirty="0"/>
          </a:p>
          <a:p>
            <a:pPr marL="12700" algn="l" rtl="0" eaLnBrk="0">
              <a:lnSpc>
                <a:spcPct val="91000"/>
              </a:lnSpc>
              <a:spcBef>
                <a:spcPts val="85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密码与数字京师相同。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1200" dirty="0">
                <a:sym typeface="+mn-ea"/>
              </a:rPr>
              <a:t>https://xxcj.bnuzh.edu.cn/infoAdmin</a:t>
            </a:r>
            <a:endParaRPr lang="en-US" altLang="zh-CN" sz="1200" dirty="0">
              <a:sym typeface="+mn-ea"/>
            </a:endParaRPr>
          </a:p>
          <a:p>
            <a:pPr algn="l" rtl="0" eaLnBrk="0">
              <a:lnSpc>
                <a:spcPct val="101000"/>
              </a:lnSpc>
            </a:pPr>
            <a:endParaRPr lang="en-US" altLang="zh-CN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（3）使用手机、iPad等移动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终端进入助</a:t>
            </a:r>
            <a:endParaRPr lang="en-US" altLang="en-US" sz="1200" dirty="0"/>
          </a:p>
          <a:p>
            <a:pPr marL="13335" indent="-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教平台后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，左侧菜单可能默认处于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折叠状</a:t>
            </a:r>
            <a:r>
              <a:rPr sz="1200" kern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态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，请点击        图标展开菜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（4）请在规定的时间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内完成助教自评，</a:t>
            </a:r>
            <a:endParaRPr lang="en-US" altLang="en-US" sz="1200" dirty="0"/>
          </a:p>
          <a:p>
            <a:pPr algn="r" rtl="0" eaLnBrk="0">
              <a:lnSpc>
                <a:spcPct val="83000"/>
              </a:lnSpc>
              <a:spcBef>
                <a:spcPts val="825"/>
              </a:spcBef>
            </a:pP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自评过程如有疑问可联系</a:t>
            </a: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开课单位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教务老师，</a:t>
            </a:r>
            <a:endParaRPr lang="en-US" altLang="en-US" sz="1200" dirty="0"/>
          </a:p>
          <a:p>
            <a:pPr marL="12700" algn="l" rtl="0" eaLnBrk="0">
              <a:lnSpc>
                <a:spcPts val="2160"/>
              </a:lnSpc>
            </a:pPr>
            <a:r>
              <a:rPr sz="1200" kern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联系方式在自评列表上方。</a:t>
            </a:r>
            <a:endParaRPr lang="en-US" altLang="en-US" sz="1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52507" y="4572000"/>
            <a:ext cx="246888" cy="275844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019425" y="1253490"/>
            <a:ext cx="3089275" cy="20504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2225" algn="l" rtl="0" eaLnBrk="0">
              <a:lnSpc>
                <a:spcPct val="96000"/>
              </a:lnSpc>
            </a:pP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“助教平台”应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0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在系统的“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2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搜索“助</a:t>
            </a:r>
            <a:endParaRPr lang="en-US" altLang="en-US" sz="1200" dirty="0"/>
          </a:p>
          <a:p>
            <a:pPr marL="12700" indent="635" algn="l" rtl="0" eaLnBrk="0">
              <a:lnSpc>
                <a:spcPct val="154000"/>
              </a:lnSpc>
              <a:spcBef>
                <a:spcPts val="5"/>
              </a:spcBef>
            </a:pP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教平台”</a:t>
            </a:r>
            <a:r>
              <a:rPr sz="1200" b="1" kern="0" spc="-19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点击跳转到助教评价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页面。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845"/>
              </a:spcBef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注意：如果点击后跳转失败</a:t>
            </a:r>
            <a:r>
              <a:rPr sz="1200" kern="0" spc="-18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-2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请重新点</a:t>
            </a:r>
            <a:endParaRPr lang="en-US" altLang="en-US" sz="1200" dirty="0"/>
          </a:p>
          <a:p>
            <a:pPr marL="13970" algn="l" rtl="0" eaLnBrk="0">
              <a:lnSpc>
                <a:spcPts val="2160"/>
              </a:lnSpc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击“助教平台”再次跳转。</a:t>
            </a:r>
            <a:endParaRPr lang="en-US" altLang="en-US" sz="1200" dirty="0"/>
          </a:p>
        </p:txBody>
      </p:sp>
      <p:sp>
        <p:nvSpPr>
          <p:cNvPr id="16" name="textbox 16"/>
          <p:cNvSpPr/>
          <p:nvPr/>
        </p:nvSpPr>
        <p:spPr>
          <a:xfrm>
            <a:off x="162560" y="1207770"/>
            <a:ext cx="2794000" cy="1821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31750" algn="l" rtl="0" eaLnBrk="0">
              <a:lnSpc>
                <a:spcPts val="2375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登录数字京师</a:t>
            </a:r>
            <a:r>
              <a:rPr lang="en-US" altLang="zh-CN"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82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输入个人用户名密码</a:t>
            </a:r>
            <a:r>
              <a:rPr sz="12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，登录统一身</a:t>
            </a:r>
            <a:endParaRPr lang="en-US" altLang="en-US" sz="1200" dirty="0"/>
          </a:p>
          <a:p>
            <a:pPr marL="12700" algn="l" rtl="0" eaLnBrk="0">
              <a:lnSpc>
                <a:spcPts val="2150"/>
              </a:lnSpc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份认证平台。</a:t>
            </a:r>
            <a:endParaRPr lang="en-US" altLang="en-US" sz="1200" dirty="0"/>
          </a:p>
        </p:txBody>
      </p:sp>
      <p:sp>
        <p:nvSpPr>
          <p:cNvPr id="18" name="textbox 18"/>
          <p:cNvSpPr/>
          <p:nvPr/>
        </p:nvSpPr>
        <p:spPr>
          <a:xfrm>
            <a:off x="6278245" y="1256030"/>
            <a:ext cx="3143250" cy="13773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28575" algn="l" rtl="0" eaLnBrk="0">
              <a:lnSpc>
                <a:spcPct val="95000"/>
              </a:lnSpc>
            </a:pP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</a:t>
            </a:r>
            <a:r>
              <a:rPr sz="1600" b="1" kern="0" spc="-35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</a:t>
            </a:r>
            <a:r>
              <a:rPr lang="zh-CN"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</a:t>
            </a: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 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en-US" sz="1200" dirty="0"/>
          </a:p>
          <a:p>
            <a:pPr marL="12700" algn="l" rtl="0" eaLnBrk="0">
              <a:lnSpc>
                <a:spcPct val="152000"/>
              </a:lnSpc>
              <a:spcBef>
                <a:spcPts val="3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，进入助教评价页面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，系统自动列出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所需评价课程助教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自我评价信息表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，点击操作的“</a:t>
            </a:r>
            <a:r>
              <a:rPr lang="zh-CN"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新增自评</a:t>
            </a:r>
            <a:r>
              <a:rPr lang="en-US" altLang="zh-CN"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按钮进行助教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评价。</a:t>
            </a:r>
            <a:endParaRPr lang="en-US" altLang="en-US" sz="1200" dirty="0"/>
          </a:p>
        </p:txBody>
      </p:sp>
      <p:sp>
        <p:nvSpPr>
          <p:cNvPr id="20" name="textbox 20"/>
          <p:cNvSpPr/>
          <p:nvPr/>
        </p:nvSpPr>
        <p:spPr>
          <a:xfrm>
            <a:off x="4173220" y="429895"/>
            <a:ext cx="5515610" cy="4838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610"/>
              </a:lnSpc>
            </a:pP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助教平台操作指引（助教</a:t>
            </a:r>
            <a:r>
              <a:rPr lang="zh-CN"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自我评价</a:t>
            </a: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en-US" sz="2700" dirty="0"/>
          </a:p>
        </p:txBody>
      </p:sp>
      <p:sp>
        <p:nvSpPr>
          <p:cNvPr id="22" name="textbox 22"/>
          <p:cNvSpPr/>
          <p:nvPr/>
        </p:nvSpPr>
        <p:spPr>
          <a:xfrm>
            <a:off x="6240729" y="3902049"/>
            <a:ext cx="2767329" cy="7404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algn="l" rtl="0" eaLnBrk="0">
              <a:lnSpc>
                <a:spcPct val="88000"/>
              </a:lnSpc>
            </a:pPr>
            <a:endParaRPr lang="en-US" altLang="en-US" sz="1200" dirty="0"/>
          </a:p>
          <a:p>
            <a:pPr marL="12700" algn="l" rtl="0" eaLnBrk="0">
              <a:lnSpc>
                <a:spcPct val="82000"/>
              </a:lnSpc>
            </a:pP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点击“</a:t>
            </a:r>
            <a:r>
              <a:rPr sz="1200" b="1" kern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确定</a:t>
            </a: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”按钮保存提交自评结果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。如</a:t>
            </a:r>
            <a:endParaRPr lang="en-US" altLang="en-US" sz="1200" dirty="0"/>
          </a:p>
          <a:p>
            <a:pPr marL="13970" indent="-1270" algn="l" rtl="0" eaLnBrk="0">
              <a:lnSpc>
                <a:spcPct val="154000"/>
              </a:lnSpc>
              <a:spcBef>
                <a:spcPts val="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果需要修改自评结果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，请重新自评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再次点</a:t>
            </a: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击“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确定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”按钮提交即可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，审核之后将不再允许修改。可根据需要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导出考核表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”、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导出优秀助教申请表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查看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自评。</a:t>
            </a:r>
            <a:endParaRPr lang="en-US" altLang="en-US" sz="12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2627" y="345947"/>
            <a:ext cx="1871472" cy="31699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36875" y="1312074"/>
            <a:ext cx="19050" cy="5920575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813" y="1349921"/>
            <a:ext cx="19050" cy="588272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444190" y="1349921"/>
            <a:ext cx="19050" cy="5882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5620" y="3303905"/>
            <a:ext cx="2938780" cy="172212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90" y="3028950"/>
            <a:ext cx="2698750" cy="13474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48095" y="5475605"/>
            <a:ext cx="2512060" cy="156718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20460" y="2901315"/>
            <a:ext cx="3020060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9689629" y="1255001"/>
            <a:ext cx="2886710" cy="46551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4605" algn="l" rtl="0" eaLnBrk="0">
              <a:lnSpc>
                <a:spcPct val="96000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</a:t>
            </a:r>
            <a:r>
              <a:rPr sz="1600" b="1" kern="0" spc="-3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en-US" sz="1600" dirty="0"/>
          </a:p>
          <a:p>
            <a:pPr marL="110490" algn="l" rtl="0" eaLnBrk="0">
              <a:lnSpc>
                <a:spcPts val="1550"/>
              </a:lnSpc>
              <a:spcBef>
                <a:spcPts val="690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（1）注意确认自评列表的所有课程助教</a:t>
            </a:r>
            <a:endParaRPr lang="en-US" altLang="en-US" sz="1200" dirty="0"/>
          </a:p>
          <a:p>
            <a:pPr marL="22860" algn="l" rtl="0" eaLnBrk="0">
              <a:lnSpc>
                <a:spcPts val="2020"/>
              </a:lnSpc>
            </a:pP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已自评完毕</a:t>
            </a:r>
            <a:r>
              <a:rPr sz="1200" kern="0" spc="-1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，课程较多时可能存在翻页。</a:t>
            </a:r>
            <a:endParaRPr lang="en-US" altLang="en-US" sz="1200" dirty="0"/>
          </a:p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（2）如果从数字京师</a:t>
            </a:r>
            <a:r>
              <a:rPr lang="en-US" alt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珠海的</a:t>
            </a:r>
            <a:r>
              <a:rPr sz="1200" b="1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</a:t>
            </a:r>
            <a:endParaRPr lang="en-US" altLang="en-US" sz="1200" dirty="0"/>
          </a:p>
          <a:p>
            <a:pPr marL="13970" indent="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平台”应用无法跳转到助教自评页面 ，可    直接在浏览器输入以下地址登录 ，用户名</a:t>
            </a:r>
            <a:endParaRPr lang="en-US" altLang="en-US" sz="1200" dirty="0"/>
          </a:p>
          <a:p>
            <a:pPr marL="12700" algn="l" rtl="0" eaLnBrk="0">
              <a:lnSpc>
                <a:spcPct val="91000"/>
              </a:lnSpc>
              <a:spcBef>
                <a:spcPts val="85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密码与数字京师相同。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1200" dirty="0"/>
              <a:t>https://xxcj.bnuzh.edu.cn/infoAdmin</a:t>
            </a:r>
            <a:endParaRPr lang="en-US" altLang="zh-CN" sz="1200" dirty="0"/>
          </a:p>
          <a:p>
            <a:pPr algn="l" rtl="0" eaLnBrk="0">
              <a:lnSpc>
                <a:spcPct val="101000"/>
              </a:lnSpc>
            </a:pPr>
            <a:endParaRPr lang="en-US" altLang="zh-CN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（3）使用手机、iPad等移动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终端进入助</a:t>
            </a:r>
            <a:endParaRPr lang="en-US" altLang="en-US" sz="1200" dirty="0"/>
          </a:p>
          <a:p>
            <a:pPr marL="13335" indent="-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教平台后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，左侧菜单可能默认处于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折叠状</a:t>
            </a: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态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，请点击        图标展开菜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endParaRPr lang="en-US" altLang="en-US" sz="10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（4）请在规定的时间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内完成</a:t>
            </a: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主讲教师评价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endParaRPr lang="en-US" altLang="en-US" sz="1200" dirty="0"/>
          </a:p>
          <a:p>
            <a:pPr algn="r" rtl="0" eaLnBrk="0">
              <a:lnSpc>
                <a:spcPct val="83000"/>
              </a:lnSpc>
              <a:spcBef>
                <a:spcPts val="825"/>
              </a:spcBef>
            </a:pP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过程如有疑问可联系</a:t>
            </a:r>
            <a:r>
              <a:rPr 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开课单位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教务老师，</a:t>
            </a:r>
            <a:endParaRPr lang="en-US" altLang="en-US" sz="1200" dirty="0"/>
          </a:p>
          <a:p>
            <a:pPr marL="12700" algn="l" rtl="0" eaLnBrk="0">
              <a:lnSpc>
                <a:spcPts val="2160"/>
              </a:lnSpc>
            </a:pPr>
            <a:r>
              <a:rPr sz="1200" kern="0" spc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联系方式在自评列表上方。</a:t>
            </a:r>
            <a:endParaRPr lang="en-US" altLang="en-US" sz="1200" dirty="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52507" y="4572000"/>
            <a:ext cx="246888" cy="275844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019425" y="1253490"/>
            <a:ext cx="3089275" cy="20504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2225" algn="l" rtl="0" eaLnBrk="0">
              <a:lnSpc>
                <a:spcPct val="96000"/>
              </a:lnSpc>
            </a:pP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“助教平台”应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0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在系统的“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2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搜索“助</a:t>
            </a:r>
            <a:endParaRPr lang="en-US" altLang="en-US" sz="1200" dirty="0"/>
          </a:p>
          <a:p>
            <a:pPr marL="12700" indent="635" algn="l" rtl="0" eaLnBrk="0">
              <a:lnSpc>
                <a:spcPct val="154000"/>
              </a:lnSpc>
              <a:spcBef>
                <a:spcPts val="5"/>
              </a:spcBef>
            </a:pP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教平台”</a:t>
            </a:r>
            <a:r>
              <a:rPr sz="1200" b="1" kern="0" spc="-19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点击跳转到助教评价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页面。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845"/>
              </a:spcBef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注意：如果点击后跳转失败</a:t>
            </a:r>
            <a:r>
              <a:rPr sz="1200" kern="0" spc="-18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-2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请重新点</a:t>
            </a:r>
            <a:endParaRPr lang="en-US" altLang="en-US" sz="1200" dirty="0"/>
          </a:p>
          <a:p>
            <a:pPr marL="13970" algn="l" rtl="0" eaLnBrk="0">
              <a:lnSpc>
                <a:spcPts val="2160"/>
              </a:lnSpc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击“助教平台”再次跳转。</a:t>
            </a:r>
            <a:endParaRPr lang="en-US" altLang="en-US" sz="1200" dirty="0"/>
          </a:p>
        </p:txBody>
      </p:sp>
      <p:sp>
        <p:nvSpPr>
          <p:cNvPr id="16" name="textbox 16"/>
          <p:cNvSpPr/>
          <p:nvPr/>
        </p:nvSpPr>
        <p:spPr>
          <a:xfrm>
            <a:off x="162560" y="1207770"/>
            <a:ext cx="2794000" cy="1821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31750" algn="l" rtl="0" eaLnBrk="0">
              <a:lnSpc>
                <a:spcPts val="2375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登录数字京师</a:t>
            </a:r>
            <a:r>
              <a:rPr lang="en-US" altLang="zh-CN"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82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输入个人用户名密码</a:t>
            </a:r>
            <a:r>
              <a:rPr sz="12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，登录统一身</a:t>
            </a:r>
            <a:endParaRPr lang="en-US" altLang="en-US" sz="1200" dirty="0"/>
          </a:p>
          <a:p>
            <a:pPr marL="12700" algn="l" rtl="0" eaLnBrk="0">
              <a:lnSpc>
                <a:spcPts val="2150"/>
              </a:lnSpc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份认证平台。</a:t>
            </a:r>
            <a:endParaRPr lang="en-US" altLang="en-US" sz="1200" dirty="0"/>
          </a:p>
        </p:txBody>
      </p:sp>
      <p:sp>
        <p:nvSpPr>
          <p:cNvPr id="18" name="textbox 18"/>
          <p:cNvSpPr/>
          <p:nvPr/>
        </p:nvSpPr>
        <p:spPr>
          <a:xfrm>
            <a:off x="6336030" y="1256030"/>
            <a:ext cx="3138170" cy="15741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28575" algn="l" rtl="0" eaLnBrk="0">
              <a:lnSpc>
                <a:spcPct val="95000"/>
              </a:lnSpc>
            </a:pPr>
            <a:r>
              <a:rPr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</a:t>
            </a:r>
            <a:r>
              <a:rPr sz="1600" b="1" kern="0" spc="-35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主讲教师评价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主讲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教师评价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en-US" sz="1200" dirty="0"/>
          </a:p>
          <a:p>
            <a:pPr marL="12700" algn="l" rtl="0" eaLnBrk="0">
              <a:lnSpc>
                <a:spcPct val="152000"/>
              </a:lnSpc>
              <a:spcBef>
                <a:spcPts val="3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</a:t>
            </a:r>
            <a:r>
              <a:rPr lang="zh-CN"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主讲教师评价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，系统自动列出 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所需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课程助教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信息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，点击操作的“</a:t>
            </a:r>
            <a:r>
              <a:rPr lang="zh-CN"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  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按钮进行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200" dirty="0"/>
          </a:p>
        </p:txBody>
      </p:sp>
      <p:sp>
        <p:nvSpPr>
          <p:cNvPr id="20" name="textbox 20"/>
          <p:cNvSpPr/>
          <p:nvPr/>
        </p:nvSpPr>
        <p:spPr>
          <a:xfrm>
            <a:off x="4173220" y="429895"/>
            <a:ext cx="5396865" cy="4838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610"/>
              </a:lnSpc>
            </a:pP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助教平台操作指引（</a:t>
            </a:r>
            <a:r>
              <a:rPr lang="zh-CN"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主讲教师评价</a:t>
            </a: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en-US" sz="2700" dirty="0"/>
          </a:p>
        </p:txBody>
      </p:sp>
      <p:sp>
        <p:nvSpPr>
          <p:cNvPr id="22" name="textbox 22"/>
          <p:cNvSpPr/>
          <p:nvPr/>
        </p:nvSpPr>
        <p:spPr>
          <a:xfrm>
            <a:off x="6287770" y="4450715"/>
            <a:ext cx="3034665" cy="7404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2000"/>
              </a:lnSpc>
            </a:pP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点击“</a:t>
            </a:r>
            <a:r>
              <a:rPr lang="zh-CN" sz="1200" b="1" kern="0" spc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提交评审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”按钮保存提交</a:t>
            </a:r>
            <a:r>
              <a:rPr lang="zh-CN"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</a:t>
            </a:r>
            <a:r>
              <a:rPr lang="zh-CN"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1200" dirty="0"/>
          </a:p>
          <a:p>
            <a:pPr marL="13970" indent="-1270" algn="l" rtl="0" eaLnBrk="0">
              <a:lnSpc>
                <a:spcPct val="154000"/>
              </a:lnSpc>
              <a:spcBef>
                <a:spcPts val="5"/>
              </a:spcBef>
            </a:pP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果需要修改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结果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，请重新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评审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再次点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</a:t>
            </a:r>
            <a:r>
              <a:rPr lang="zh-CN" sz="1200" b="1" kern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提交评审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”按钮提交即可。</a:t>
            </a:r>
            <a:endParaRPr lang="en-US" altLang="en-US" sz="12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2627" y="345947"/>
            <a:ext cx="1871472" cy="31699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36875" y="1312074"/>
            <a:ext cx="19050" cy="5920575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813" y="1349921"/>
            <a:ext cx="19050" cy="588272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444190" y="1349921"/>
            <a:ext cx="19050" cy="5882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5620" y="3303905"/>
            <a:ext cx="2938780" cy="172212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45" y="2908935"/>
            <a:ext cx="2698750" cy="1347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7925" y="2743835"/>
            <a:ext cx="3159125" cy="10560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7770" y="5257165"/>
            <a:ext cx="3078480" cy="13925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/>
          <p:nvPr/>
        </p:nvSpPr>
        <p:spPr>
          <a:xfrm>
            <a:off x="9689465" y="1254760"/>
            <a:ext cx="2886710" cy="4587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marL="14605" algn="l" rtl="0" eaLnBrk="0">
              <a:lnSpc>
                <a:spcPct val="96000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4、</a:t>
            </a:r>
            <a:r>
              <a:rPr sz="1600" b="1" kern="0" spc="-3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注意事项</a:t>
            </a:r>
            <a:endParaRPr lang="en-US" altLang="en-US" sz="1600" dirty="0"/>
          </a:p>
          <a:p>
            <a:pPr marL="110490" algn="l" rtl="0" eaLnBrk="0">
              <a:lnSpc>
                <a:spcPts val="1550"/>
              </a:lnSpc>
              <a:spcBef>
                <a:spcPts val="690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（1）注意确认自评列表的所有课程助教</a:t>
            </a:r>
            <a:endParaRPr lang="en-US" altLang="en-US" sz="1200" dirty="0"/>
          </a:p>
          <a:p>
            <a:pPr marL="22860" algn="l" rtl="0" eaLnBrk="0">
              <a:lnSpc>
                <a:spcPts val="2020"/>
              </a:lnSpc>
            </a:pP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已自评完毕</a:t>
            </a:r>
            <a:r>
              <a:rPr sz="1200" kern="0" spc="-1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，课程较多时可能存在翻页。</a:t>
            </a:r>
            <a:endParaRPr lang="en-US" altLang="en-US" sz="1200" dirty="0"/>
          </a:p>
          <a:p>
            <a:pPr algn="l" rtl="0" eaLnBrk="0">
              <a:lnSpc>
                <a:spcPct val="106000"/>
              </a:lnSpc>
            </a:pPr>
            <a:endParaRPr lang="en-US" altLang="en-US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（2）如果从数字京师</a:t>
            </a:r>
            <a:r>
              <a:rPr lang="en-US" altLang="zh-CN"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·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珠海的</a:t>
            </a:r>
            <a:r>
              <a:rPr sz="1200" b="1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“助教</a:t>
            </a:r>
            <a:endParaRPr lang="en-US" altLang="en-US" sz="1200" dirty="0"/>
          </a:p>
          <a:p>
            <a:pPr marL="13970" indent="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b="1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平台”应用无法跳转到助教自评页面 ，可    直接在浏览器输入以下地址登录 ，用户名</a:t>
            </a:r>
            <a:endParaRPr lang="en-US" altLang="en-US" sz="1200" dirty="0"/>
          </a:p>
          <a:p>
            <a:pPr marL="12700" algn="l" rtl="0" eaLnBrk="0">
              <a:lnSpc>
                <a:spcPct val="91000"/>
              </a:lnSpc>
              <a:spcBef>
                <a:spcPts val="85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密码与数字京师相同。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1200" dirty="0">
                <a:sym typeface="+mn-ea"/>
              </a:rPr>
              <a:t>https://xxcj.bnuzh.edu.cn/infoAdmin</a:t>
            </a:r>
            <a:endParaRPr lang="en-US" altLang="zh-CN" sz="1200" dirty="0">
              <a:sym typeface="+mn-ea"/>
            </a:endParaRPr>
          </a:p>
          <a:p>
            <a:pPr algn="l" rtl="0" eaLnBrk="0">
              <a:lnSpc>
                <a:spcPct val="101000"/>
              </a:lnSpc>
            </a:pPr>
            <a:endParaRPr lang="en-US" altLang="zh-CN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（3）使用手机、iPad等移动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终端进入助</a:t>
            </a:r>
            <a:endParaRPr lang="en-US" altLang="en-US" sz="1200" dirty="0"/>
          </a:p>
          <a:p>
            <a:pPr marL="13335" indent="-635" algn="l" rtl="0" eaLnBrk="0">
              <a:lnSpc>
                <a:spcPct val="149000"/>
              </a:lnSpc>
              <a:spcBef>
                <a:spcPts val="10"/>
              </a:spcBef>
            </a:pP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教平台后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，左侧菜单可能默认处于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折叠状</a:t>
            </a:r>
            <a:r>
              <a:rPr sz="1200" kern="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态</a:t>
            </a:r>
            <a:r>
              <a:rPr sz="1200" kern="0" spc="-18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，请点击        图标展开菜</a:t>
            </a:r>
            <a:r>
              <a:rPr sz="1200" kern="0" spc="-2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单。</a:t>
            </a: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algn="l" rtl="0" eaLnBrk="0">
              <a:lnSpc>
                <a:spcPct val="101000"/>
              </a:lnSpc>
            </a:pPr>
            <a:endParaRPr lang="en-US" altLang="en-US" sz="1200" dirty="0"/>
          </a:p>
          <a:p>
            <a:pPr marL="110490" algn="l" rtl="0" eaLnBrk="0">
              <a:lnSpc>
                <a:spcPts val="1550"/>
              </a:lnSpc>
              <a:spcBef>
                <a:spcPts val="365"/>
              </a:spcBef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（4）请在规定的时间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内完成</a:t>
            </a:r>
            <a:r>
              <a:rPr lang="zh-CN" sz="1200" kern="0" spc="-40" dirty="0">
                <a:solidFill>
                  <a:srgbClr val="FF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开课单位评价。</a:t>
            </a:r>
            <a:endParaRPr lang="zh-CN" sz="1200" b="1" dirty="0">
              <a:ea typeface="宋体" panose="02010600030101010101" pitchFamily="2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0552507" y="4572000"/>
            <a:ext cx="246888" cy="275844"/>
          </a:xfrm>
          <a:prstGeom prst="rect">
            <a:avLst/>
          </a:prstGeom>
        </p:spPr>
      </p:pic>
      <p:sp>
        <p:nvSpPr>
          <p:cNvPr id="6" name="textbox 6"/>
          <p:cNvSpPr/>
          <p:nvPr/>
        </p:nvSpPr>
        <p:spPr>
          <a:xfrm>
            <a:off x="3019425" y="1253490"/>
            <a:ext cx="3089275" cy="205041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7000"/>
              </a:lnSpc>
            </a:pPr>
            <a:endParaRPr lang="en-US" altLang="en-US" sz="100" dirty="0"/>
          </a:p>
          <a:p>
            <a:pPr marL="22225" algn="l" rtl="0" eaLnBrk="0">
              <a:lnSpc>
                <a:spcPct val="96000"/>
              </a:lnSpc>
            </a:pP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进入</a:t>
            </a:r>
            <a:r>
              <a:rPr sz="1600" b="1" kern="0" spc="7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“助教平台”应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905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在系统的“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应用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200" kern="0" spc="-2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搜索“助</a:t>
            </a:r>
            <a:endParaRPr lang="en-US" altLang="en-US" sz="1200" dirty="0"/>
          </a:p>
          <a:p>
            <a:pPr marL="12700" indent="635" algn="l" rtl="0" eaLnBrk="0">
              <a:lnSpc>
                <a:spcPct val="154000"/>
              </a:lnSpc>
              <a:spcBef>
                <a:spcPts val="5"/>
              </a:spcBef>
            </a:pPr>
            <a:r>
              <a:rPr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教平台”</a:t>
            </a:r>
            <a:r>
              <a:rPr sz="1200" b="1" kern="0" spc="-19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点击跳转到助教评价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页面。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845"/>
              </a:spcBef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注意：如果点击后跳转失败</a:t>
            </a:r>
            <a:r>
              <a:rPr sz="1200" kern="0" spc="-18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1200" kern="0" spc="-2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请重新点</a:t>
            </a:r>
            <a:endParaRPr lang="en-US" altLang="en-US" sz="1200" dirty="0"/>
          </a:p>
          <a:p>
            <a:pPr marL="13970" algn="l" rtl="0" eaLnBrk="0">
              <a:lnSpc>
                <a:spcPts val="2160"/>
              </a:lnSpc>
            </a:pPr>
            <a:r>
              <a:rPr sz="1200" kern="0" spc="-10" dirty="0">
                <a:solidFill>
                  <a:srgbClr val="FFC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击“助教平台”再次跳转。</a:t>
            </a:r>
            <a:endParaRPr lang="en-US" altLang="en-US" sz="1200" dirty="0"/>
          </a:p>
        </p:txBody>
      </p:sp>
      <p:sp>
        <p:nvSpPr>
          <p:cNvPr id="16" name="textbox 16"/>
          <p:cNvSpPr/>
          <p:nvPr/>
        </p:nvSpPr>
        <p:spPr>
          <a:xfrm>
            <a:off x="162560" y="1207770"/>
            <a:ext cx="2794000" cy="18211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31750" algn="l" rtl="0" eaLnBrk="0">
              <a:lnSpc>
                <a:spcPts val="2375"/>
              </a:lnSpc>
            </a:pP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1、</a:t>
            </a:r>
            <a:r>
              <a:rPr sz="1600" b="1" kern="0" spc="-3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登录数字京师</a:t>
            </a:r>
            <a:r>
              <a:rPr lang="en-US" altLang="zh-CN"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600" b="1" kern="0" spc="6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</a:t>
            </a:r>
            <a:r>
              <a:rPr sz="1600" b="1" kern="0" spc="3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</a:t>
            </a:r>
            <a:endParaRPr lang="en-US" altLang="en-US" sz="1600" dirty="0"/>
          </a:p>
          <a:p>
            <a:pPr marL="12700" algn="l" rtl="0" eaLnBrk="0">
              <a:lnSpc>
                <a:spcPct val="83000"/>
              </a:lnSpc>
              <a:spcBef>
                <a:spcPts val="82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输入个人用户名密码</a:t>
            </a:r>
            <a:r>
              <a:rPr sz="1200" kern="0" spc="-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，登录统一身</a:t>
            </a:r>
            <a:endParaRPr lang="en-US" altLang="en-US" sz="1200" dirty="0"/>
          </a:p>
          <a:p>
            <a:pPr marL="12700" algn="l" rtl="0" eaLnBrk="0">
              <a:lnSpc>
                <a:spcPts val="2150"/>
              </a:lnSpc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份认证平台。</a:t>
            </a:r>
            <a:endParaRPr lang="en-US" altLang="en-US" sz="1200" dirty="0"/>
          </a:p>
        </p:txBody>
      </p:sp>
      <p:sp>
        <p:nvSpPr>
          <p:cNvPr id="18" name="textbox 18"/>
          <p:cNvSpPr/>
          <p:nvPr/>
        </p:nvSpPr>
        <p:spPr>
          <a:xfrm>
            <a:off x="6318885" y="1050290"/>
            <a:ext cx="3138170" cy="14274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algn="l" rtl="0" eaLnBrk="0">
              <a:lnSpc>
                <a:spcPct val="88000"/>
              </a:lnSpc>
            </a:pPr>
            <a:endParaRPr lang="en-US" altLang="en-US" sz="1200" dirty="0"/>
          </a:p>
          <a:p>
            <a:pPr marL="28575" algn="l" rtl="0" eaLnBrk="0">
              <a:lnSpc>
                <a:spcPct val="95000"/>
              </a:lnSpc>
            </a:pPr>
            <a:r>
              <a:rPr sz="12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</a:t>
            </a:r>
            <a:r>
              <a:rPr sz="1200" b="1" kern="0" spc="-35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1200" b="1" kern="0" spc="40" dirty="0">
                <a:solidFill>
                  <a:srgbClr val="08B68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开课单位评价</a:t>
            </a:r>
            <a:endParaRPr lang="en-US" altLang="en-US" sz="1200" dirty="0"/>
          </a:p>
          <a:p>
            <a:pPr marL="12700" algn="l" rtl="0" eaLnBrk="0">
              <a:lnSpc>
                <a:spcPct val="83000"/>
              </a:lnSpc>
              <a:spcBef>
                <a:spcPts val="910"/>
              </a:spcBef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开课单位评价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en-US" sz="1200" dirty="0"/>
          </a:p>
          <a:p>
            <a:pPr marL="12700" algn="l" rtl="0" eaLnBrk="0">
              <a:lnSpc>
                <a:spcPct val="152000"/>
              </a:lnSpc>
              <a:spcBef>
                <a:spcPts val="30"/>
              </a:spcBef>
            </a:pP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，进入</a:t>
            </a:r>
            <a:r>
              <a:rPr lang="zh-CN"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开课单位评价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，系统自动列出  </a:t>
            </a:r>
            <a:r>
              <a:rPr sz="1200" kern="0" spc="-3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所需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课程助教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信息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，点击操作的“</a:t>
            </a:r>
            <a:r>
              <a:rPr lang="zh-CN" sz="1200" b="1" kern="0" spc="-2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评审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    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按钮进行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评审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en-US" sz="1200" dirty="0"/>
          </a:p>
          <a:p>
            <a:pPr marL="28575" algn="l" rtl="0" eaLnBrk="0">
              <a:lnSpc>
                <a:spcPct val="95000"/>
              </a:lnSpc>
            </a:pPr>
            <a:endParaRPr lang="en-US" altLang="en-US" sz="1200" dirty="0"/>
          </a:p>
        </p:txBody>
      </p:sp>
      <p:sp>
        <p:nvSpPr>
          <p:cNvPr id="20" name="textbox 20"/>
          <p:cNvSpPr/>
          <p:nvPr/>
        </p:nvSpPr>
        <p:spPr>
          <a:xfrm>
            <a:off x="4173220" y="429895"/>
            <a:ext cx="5396865" cy="4838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ts val="3610"/>
              </a:lnSpc>
            </a:pP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助教平台操作指引（</a:t>
            </a:r>
            <a:r>
              <a:rPr lang="zh-CN"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开课单位</a:t>
            </a:r>
            <a:r>
              <a:rPr lang="zh-CN"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评价</a:t>
            </a:r>
            <a:r>
              <a:rPr sz="2700" kern="0" spc="-4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en-US" altLang="en-US" sz="2700" dirty="0"/>
          </a:p>
        </p:txBody>
      </p:sp>
      <p:sp>
        <p:nvSpPr>
          <p:cNvPr id="22" name="textbox 22"/>
          <p:cNvSpPr/>
          <p:nvPr/>
        </p:nvSpPr>
        <p:spPr>
          <a:xfrm>
            <a:off x="6259195" y="3303905"/>
            <a:ext cx="3034665" cy="7404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200" dirty="0"/>
          </a:p>
          <a:p>
            <a:pPr marL="12700" algn="l" rtl="0" eaLnBrk="0">
              <a:lnSpc>
                <a:spcPct val="82000"/>
              </a:lnSpc>
            </a:pP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点击“</a:t>
            </a:r>
            <a:r>
              <a:rPr lang="zh-CN" sz="1200" b="1" kern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提交评审</a:t>
            </a: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”按钮保存提交</a:t>
            </a:r>
            <a:r>
              <a:rPr lang="zh-CN"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评审</a:t>
            </a: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结果</a:t>
            </a:r>
            <a:r>
              <a:rPr lang="zh-CN"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en-US" altLang="en-US" sz="1200" dirty="0"/>
          </a:p>
          <a:p>
            <a:pPr marL="13970" indent="-1270" algn="l" rtl="0" eaLnBrk="0">
              <a:lnSpc>
                <a:spcPct val="154000"/>
              </a:lnSpc>
              <a:spcBef>
                <a:spcPts val="5"/>
              </a:spcBef>
            </a:pP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果需要修改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评价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结果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，请重新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评审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再次点</a:t>
            </a:r>
            <a:r>
              <a:rPr sz="1200" kern="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击“</a:t>
            </a:r>
            <a:r>
              <a:rPr lang="zh-CN" sz="1200" b="1" kern="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提交评审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”按钮提交即可。</a:t>
            </a:r>
            <a:endParaRPr lang="en-US" altLang="en-US" sz="1200" dirty="0"/>
          </a:p>
          <a:p>
            <a:pPr algn="l" rtl="0" eaLnBrk="0">
              <a:lnSpc>
                <a:spcPct val="88000"/>
              </a:lnSpc>
            </a:pPr>
            <a:endParaRPr lang="en-US" altLang="en-US" sz="1200" dirty="0"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2627" y="345947"/>
            <a:ext cx="1871472" cy="31699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36875" y="1312074"/>
            <a:ext cx="19050" cy="5920575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1813" y="1349921"/>
            <a:ext cx="19050" cy="588272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444190" y="1349921"/>
            <a:ext cx="19050" cy="58827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5620" y="3303905"/>
            <a:ext cx="2938780" cy="172212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202045" y="5128260"/>
            <a:ext cx="3089275" cy="939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algn="l" rtl="0" eaLnBrk="0">
              <a:lnSpc>
                <a:spcPct val="115000"/>
              </a:lnSpc>
              <a:spcAft>
                <a:spcPts val="200"/>
              </a:spcAft>
            </a:pP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选择左侧菜单“</a:t>
            </a:r>
            <a:r>
              <a:rPr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评价管理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1200" kern="0" spc="-19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助教岗位考</a:t>
            </a:r>
            <a:b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en-US" alt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sz="1200" b="1" kern="0" spc="-10" dirty="0">
                <a:solidFill>
                  <a:srgbClr val="0085D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助教岗位考核查询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菜单</a:t>
            </a:r>
            <a:r>
              <a:rPr sz="1200" kern="0" spc="-18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，进入</a:t>
            </a:r>
            <a:r>
              <a:rPr lang="zh-CN"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助教岗位考核查询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页面</a:t>
            </a:r>
            <a:r>
              <a:rPr sz="1200" kern="0" spc="-17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200" kern="0" spc="-2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，系统自动列出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单位</a:t>
            </a:r>
            <a:r>
              <a:rPr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助教</a:t>
            </a:r>
            <a:r>
              <a:rPr lang="zh-CN" sz="1200" kern="0" spc="-10" dirty="0">
                <a:solidFill>
                  <a:srgbClr val="00000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考核信息。</a:t>
            </a:r>
            <a:endParaRPr lang="zh-CN" altLang="en-US" sz="1200" kern="0" spc="-10" dirty="0">
              <a:solidFill>
                <a:srgbClr val="00000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605" y="3028950"/>
            <a:ext cx="2698750" cy="1347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6655" y="2477770"/>
            <a:ext cx="2600960" cy="9544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7770" y="4180840"/>
            <a:ext cx="2164080" cy="9709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7770" y="6068060"/>
            <a:ext cx="2402840" cy="10071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a0665d0729132ac6a7e62915fa58f23c27aab5"/>
  <p:tag name="KSO_WM_NEWLAYOUT_ID" val="22"/>
</p:tagLst>
</file>

<file path=ppt/tags/tag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09b27516235eb7f8e8c9373b269e682aca93d48"/>
  <p:tag name="KSO_WM_NEWLAYOUT_ID" val="23"/>
</p:tagLst>
</file>

<file path=ppt/tags/tag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1_3"/>
  <p:tag name="KSO_WM_UNIT_SUBTYPE" val="d"/>
  <p:tag name="KSO_WM_UNIT_TYPE" val="l_h_i"/>
</p:tagLst>
</file>

<file path=ppt/tags/tag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2_3"/>
  <p:tag name="KSO_WM_UNIT_SUBTYPE" val="d"/>
  <p:tag name="KSO_WM_UNIT_TYPE" val="l_h_i"/>
</p:tagLst>
</file>

<file path=ppt/tags/tag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3_3"/>
  <p:tag name="KSO_WM_UNIT_SUBTYPE" val="d"/>
  <p:tag name="KSO_WM_UNIT_TYPE" val="l_h_i"/>
</p:tagLst>
</file>

<file path=ppt/tags/tag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4_3"/>
  <p:tag name="KSO_WM_UNIT_SUBTYPE" val="d"/>
  <p:tag name="KSO_WM_UNIT_TYPE" val="l_h_i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2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09b27516235eb7f8e8c9373b269e682aca93d48"/>
  <p:tag name="KSO_WM_NEWLAYOUT_ID" val="23"/>
</p:tagLst>
</file>

<file path=ppt/tags/tag2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1_3"/>
  <p:tag name="KSO_WM_UNIT_SUBTYPE" val="d"/>
  <p:tag name="KSO_WM_UNIT_TYPE" val="l_h_i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2_3"/>
  <p:tag name="KSO_WM_UNIT_SUBTYPE" val="d"/>
  <p:tag name="KSO_WM_UNIT_TYPE" val="l_h_i"/>
</p:tagLst>
</file>

<file path=ppt/tags/tag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1_3"/>
  <p:tag name="KSO_WM_UNIT_SUBTYPE" val="d"/>
  <p:tag name="KSO_WM_UNIT_TYPE" val="l_h_i"/>
</p:tagLst>
</file>

<file path=ppt/tags/tag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3_3"/>
  <p:tag name="KSO_WM_UNIT_SUBTYPE" val="d"/>
  <p:tag name="KSO_WM_UNIT_TYPE" val="l_h_i"/>
</p:tagLst>
</file>

<file path=ppt/tags/tag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4_3"/>
  <p:tag name="KSO_WM_UNIT_SUBTYPE" val="d"/>
  <p:tag name="KSO_WM_UNIT_TYPE" val="l_h_i"/>
</p:tagLst>
</file>

<file path=ppt/tags/tag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37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SLIDE_ID" val="slide_7986a09e498dbba3"/>
</p:tagLst>
</file>

<file path=ppt/tags/tag38.xml><?xml version="1.0" encoding="utf-8"?>
<p:tagLst xmlns:p="http://schemas.openxmlformats.org/presentationml/2006/main">
  <p:tag name="commondata" val="eyJoZGlkIjoiYWE1OTQwOTg2ODA5NjQ5Y2Y0MTZjMGZhOWY1NTBmZjEifQ=="/>
</p:tagLst>
</file>

<file path=ppt/tags/tag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2_3"/>
  <p:tag name="KSO_WM_UNIT_SUBTYPE" val="d"/>
  <p:tag name="KSO_WM_UNIT_TYPE" val="l_h_i"/>
</p:tagLst>
</file>

<file path=ppt/tags/tag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3_3"/>
  <p:tag name="KSO_WM_UNIT_SUBTYPE" val="d"/>
  <p:tag name="KSO_WM_UNIT_TYPE" val="l_h_i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2309</Words>
  <Application>WPS 演示</Application>
  <PresentationFormat/>
  <Paragraphs>181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Office theme</vt:lpstr>
      <vt:lpstr>目录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崔宇</cp:lastModifiedBy>
  <cp:revision>11</cp:revision>
  <dcterms:created xsi:type="dcterms:W3CDTF">2023-12-19T07:35:00Z</dcterms:created>
  <dcterms:modified xsi:type="dcterms:W3CDTF">2026-06-17T03:40:52Z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wqlLaW5nc29mdCBQREYgdG8gV1BTIDkw</vt:lpwstr>
  </property>
  <property fmtid="{D5CDD505-2E9C-101B-9397-08002B2CF9AE}" pid="3" name="Created">
    <vt:filetime>2023-12-21T23:34:04Z</vt:filetime>
  </property>
  <property fmtid="{D5CDD505-2E9C-101B-9397-08002B2CF9AE}" pid="4" name="ICV">
    <vt:lpwstr>810BF6E830A04049B3B780F35A7A7A76_12</vt:lpwstr>
  </property>
  <property fmtid="{D5CDD505-2E9C-101B-9397-08002B2CF9AE}" pid="5" name="KSOProductBuildVer">
    <vt:lpwstr>2052-12.1.0.23542</vt:lpwstr>
  </property>
</Properties>
</file>