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58" r:id="rId4"/>
    <p:sldId id="290" r:id="rId5"/>
    <p:sldId id="289" r:id="rId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5F5F5F"/>
    <a:srgbClr val="FFFFFF"/>
    <a:srgbClr val="5F4637"/>
    <a:srgbClr val="963D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912" autoAdjust="0"/>
    <p:restoredTop sz="86556" autoAdjust="0"/>
  </p:normalViewPr>
  <p:slideViewPr>
    <p:cSldViewPr>
      <p:cViewPr varScale="1">
        <p:scale>
          <a:sx n="60" d="100"/>
          <a:sy n="60" d="100"/>
        </p:scale>
        <p:origin x="1038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4DA00738-4502-4877-A564-37F4A3DE2119}" type="datetimeFigureOut">
              <a:rPr lang="zh-CN" altLang="en-US"/>
              <a:pPr>
                <a:defRPr/>
              </a:pPr>
              <a:t>2025/4/10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15FEA201-640B-433D-8AC3-7E43A97F718F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.png"/><Relationship Id="rId7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9.png"/><Relationship Id="rId10" Type="http://schemas.openxmlformats.org/officeDocument/2006/relationships/image" Target="../media/image12.png"/><Relationship Id="rId4" Type="http://schemas.openxmlformats.org/officeDocument/2006/relationships/image" Target="../media/image8.png"/><Relationship Id="rId9" Type="http://schemas.openxmlformats.org/officeDocument/2006/relationships/image" Target="../media/image1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0" y="4241800"/>
            <a:ext cx="9144000" cy="261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8"/>
          <p:cNvSpPr>
            <a:spLocks noChangeArrowheads="1"/>
          </p:cNvSpPr>
          <p:nvPr/>
        </p:nvSpPr>
        <p:spPr bwMode="gray">
          <a:xfrm>
            <a:off x="0" y="0"/>
            <a:ext cx="9144000" cy="4508500"/>
          </a:xfrm>
          <a:prstGeom prst="rect">
            <a:avLst/>
          </a:prstGeom>
          <a:gradFill rotWithShape="1">
            <a:gsLst>
              <a:gs pos="0">
                <a:schemeClr val="accent1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anose="02010600030101010101" pitchFamily="2" charset="-122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gray">
          <a:xfrm>
            <a:off x="7439025" y="4508500"/>
            <a:ext cx="1704975" cy="93663"/>
          </a:xfrm>
          <a:prstGeom prst="rect">
            <a:avLst/>
          </a:prstGeom>
          <a:solidFill>
            <a:schemeClr val="accent1">
              <a:alpha val="85097"/>
            </a:schemeClr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anose="02010600030101010101" pitchFamily="2" charset="-122"/>
            </a:endParaRPr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gray">
          <a:xfrm>
            <a:off x="1619250" y="404813"/>
            <a:ext cx="7524750" cy="1655762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anose="02010600030101010101" pitchFamily="2" charset="-122"/>
            </a:endParaRPr>
          </a:p>
        </p:txBody>
      </p:sp>
      <p:sp>
        <p:nvSpPr>
          <p:cNvPr id="8" name="Rectangle 11"/>
          <p:cNvSpPr>
            <a:spLocks noChangeArrowheads="1"/>
          </p:cNvSpPr>
          <p:nvPr/>
        </p:nvSpPr>
        <p:spPr bwMode="gray">
          <a:xfrm>
            <a:off x="0" y="2781300"/>
            <a:ext cx="7451725" cy="2303463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anose="02010600030101010101" pitchFamily="2" charset="-122"/>
            </a:endParaRPr>
          </a:p>
        </p:txBody>
      </p:sp>
      <p:pic>
        <p:nvPicPr>
          <p:cNvPr id="9" name="Picture 12" descr="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513"/>
          <a:stretch>
            <a:fillRect/>
          </a:stretch>
        </p:blipFill>
        <p:spPr bwMode="gray">
          <a:xfrm>
            <a:off x="533400" y="5567363"/>
            <a:ext cx="1435100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26"/>
          <p:cNvGrpSpPr>
            <a:grpSpLocks/>
          </p:cNvGrpSpPr>
          <p:nvPr/>
        </p:nvGrpSpPr>
        <p:grpSpPr bwMode="auto">
          <a:xfrm>
            <a:off x="0" y="2781300"/>
            <a:ext cx="4235450" cy="2295525"/>
            <a:chOff x="0" y="1752"/>
            <a:chExt cx="2668" cy="1446"/>
          </a:xfrm>
        </p:grpSpPr>
        <p:pic>
          <p:nvPicPr>
            <p:cNvPr id="11" name="Picture 15" descr="2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0" y="1752"/>
              <a:ext cx="2668" cy="14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18" descr="5"/>
            <p:cNvPicPr>
              <a:picLocks noChangeAspect="1" noChangeArrowheads="1"/>
            </p:cNvPicPr>
            <p:nvPr userDrawn="1"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0" y="1752"/>
              <a:ext cx="2562" cy="1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" name="Group 24"/>
          <p:cNvGrpSpPr>
            <a:grpSpLocks/>
          </p:cNvGrpSpPr>
          <p:nvPr/>
        </p:nvGrpSpPr>
        <p:grpSpPr bwMode="auto">
          <a:xfrm>
            <a:off x="2843213" y="404813"/>
            <a:ext cx="6300787" cy="1660525"/>
            <a:chOff x="1791" y="255"/>
            <a:chExt cx="3969" cy="1046"/>
          </a:xfrm>
        </p:grpSpPr>
        <p:pic>
          <p:nvPicPr>
            <p:cNvPr id="14" name="Picture 14" descr="3"/>
            <p:cNvPicPr>
              <a:picLocks noChangeAspect="1" noChangeArrowheads="1"/>
            </p:cNvPicPr>
            <p:nvPr userDrawn="1"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1791" y="255"/>
              <a:ext cx="3969" cy="10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19" descr="6"/>
            <p:cNvPicPr>
              <a:picLocks noChangeAspect="1" noChangeArrowheads="1"/>
            </p:cNvPicPr>
            <p:nvPr userDrawn="1"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gray">
            <a:xfrm>
              <a:off x="2200" y="255"/>
              <a:ext cx="3560" cy="1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6" name="Picture 20" descr="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0" y="0"/>
            <a:ext cx="2990850" cy="242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16" descr="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 rot="2324177" flipH="1">
            <a:off x="1733550" y="3008313"/>
            <a:ext cx="822325" cy="372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7" descr="4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05" b="32939"/>
          <a:stretch>
            <a:fillRect/>
          </a:stretch>
        </p:blipFill>
        <p:spPr bwMode="gray">
          <a:xfrm>
            <a:off x="2268538" y="0"/>
            <a:ext cx="6875462" cy="4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19200" y="5257800"/>
            <a:ext cx="7772400" cy="990600"/>
          </a:xfrm>
        </p:spPr>
        <p:txBody>
          <a:bodyPr/>
          <a:lstStyle>
            <a:lvl1pPr algn="r">
              <a:defRPr sz="4800">
                <a:solidFill>
                  <a:schemeClr val="tx2"/>
                </a:solidFill>
              </a:defRPr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33900" y="6096000"/>
            <a:ext cx="4419600" cy="533400"/>
          </a:xfrm>
        </p:spPr>
        <p:txBody>
          <a:bodyPr/>
          <a:lstStyle>
            <a:lvl1pPr marL="0" indent="0">
              <a:buFontTx/>
              <a:buNone/>
              <a:defRPr sz="1800">
                <a:latin typeface="Times New Roman" pitchFamily="18" charset="0"/>
              </a:defRPr>
            </a:lvl1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19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6200" y="6505575"/>
            <a:ext cx="12192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0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1371600" y="6505575"/>
            <a:ext cx="1219200" cy="2444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86916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AEB979-A7D3-46BD-9B16-878BE681C5A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039978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61150" y="239713"/>
            <a:ext cx="2066925" cy="588645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39713"/>
            <a:ext cx="6051550" cy="588645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AE653F-CE4B-42B0-8618-8D4A8F4A9AB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404401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54088" y="239713"/>
            <a:ext cx="7773987" cy="6889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DADA2E-2D7B-4B1D-847C-B83F6F54CEA5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302585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标题和图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54088" y="239713"/>
            <a:ext cx="7773987" cy="68897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表占位符 2"/>
          <p:cNvSpPr>
            <a:spLocks noGrp="1"/>
          </p:cNvSpPr>
          <p:nvPr>
            <p:ph type="chart" idx="1"/>
          </p:nvPr>
        </p:nvSpPr>
        <p:spPr>
          <a:xfrm>
            <a:off x="457200" y="1295400"/>
            <a:ext cx="8229600" cy="4830763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AE158C-F617-412D-9D30-031FAB7E134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747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E93823-1B5D-4DF6-9AFF-C54806C8CC3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0232707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BAE14B-F150-41B8-A1AA-C220D11F5921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43496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830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FB8684-994D-4F96-86E5-570E8A2B2A5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556323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2F1073-3003-498F-B751-10DC22BB036E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080329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70EF53-01D1-451D-BCDC-D25DBE2B96F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42108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779135-B019-4594-84EC-B6C762149BF0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83927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BEF962-CEA8-437C-820D-CED756809B52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65960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A3E192-52F3-4BE7-8095-803A591F044D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92454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5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10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>
            <a:off x="0" y="828675"/>
            <a:ext cx="9144000" cy="602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8"/>
          <p:cNvSpPr>
            <a:spLocks noChangeArrowheads="1"/>
          </p:cNvSpPr>
          <p:nvPr/>
        </p:nvSpPr>
        <p:spPr bwMode="gray">
          <a:xfrm>
            <a:off x="0" y="685800"/>
            <a:ext cx="9144000" cy="381000"/>
          </a:xfrm>
          <a:prstGeom prst="rect">
            <a:avLst/>
          </a:prstGeom>
          <a:solidFill>
            <a:schemeClr val="accent1">
              <a:alpha val="89803"/>
            </a:schemeClr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defRPr/>
            </a:pPr>
            <a:endParaRPr lang="zh-CN" altLang="en-US" smtClean="0">
              <a:ea typeface="宋体" panose="02010600030101010101" pitchFamily="2" charset="-122"/>
            </a:endParaRPr>
          </a:p>
        </p:txBody>
      </p:sp>
      <p:sp>
        <p:nvSpPr>
          <p:cNvPr id="1028" name="Rectangle 9"/>
          <p:cNvSpPr>
            <a:spLocks noChangeArrowheads="1"/>
          </p:cNvSpPr>
          <p:nvPr/>
        </p:nvSpPr>
        <p:spPr bwMode="gray">
          <a:xfrm>
            <a:off x="0" y="0"/>
            <a:ext cx="9144000" cy="838200"/>
          </a:xfrm>
          <a:prstGeom prst="rect">
            <a:avLst/>
          </a:prstGeom>
          <a:gradFill rotWithShape="1">
            <a:gsLst>
              <a:gs pos="0">
                <a:schemeClr val="tx1"/>
              </a:gs>
              <a:gs pos="100000">
                <a:schemeClr val="accent1"/>
              </a:gs>
            </a:gsLst>
            <a:lin ang="18900000" scaled="1"/>
          </a:gra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anose="02010600030101010101" pitchFamily="2" charset="-122"/>
            </a:endParaRPr>
          </a:p>
        </p:txBody>
      </p:sp>
      <p:sp>
        <p:nvSpPr>
          <p:cNvPr id="1029" name="Rectangle 10"/>
          <p:cNvSpPr>
            <a:spLocks noChangeArrowheads="1"/>
          </p:cNvSpPr>
          <p:nvPr/>
        </p:nvSpPr>
        <p:spPr bwMode="gray">
          <a:xfrm>
            <a:off x="838200" y="146050"/>
            <a:ext cx="8305800" cy="81597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zh-CN" altLang="en-US" smtClean="0">
              <a:ea typeface="宋体" panose="02010600030101010101" pitchFamily="2" charset="-122"/>
            </a:endParaRPr>
          </a:p>
        </p:txBody>
      </p:sp>
      <p:pic>
        <p:nvPicPr>
          <p:cNvPr id="1030" name="Picture 12" descr="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404" b="35051"/>
          <a:stretch>
            <a:fillRect/>
          </a:stretch>
        </p:blipFill>
        <p:spPr bwMode="gray">
          <a:xfrm>
            <a:off x="7046913" y="127000"/>
            <a:ext cx="2097087" cy="84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457200" y="1295400"/>
            <a:ext cx="8229600" cy="483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000000"/>
                </a:solidFill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3"/>
          </p:nvPr>
        </p:nvSpPr>
        <p:spPr bwMode="gray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solidFill>
                  <a:srgbClr val="000000"/>
                </a:solidFill>
                <a:latin typeface="Arial" charset="0"/>
                <a:ea typeface="宋体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2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000000"/>
                </a:solidFill>
                <a:ea typeface="宋体" panose="02010600030101010101" pitchFamily="2" charset="-122"/>
              </a:defRPr>
            </a:lvl1pPr>
          </a:lstStyle>
          <a:p>
            <a:pPr>
              <a:defRPr/>
            </a:pPr>
            <a:fld id="{F9AD9504-63A5-47DD-8580-CBBF98CDBDCA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  <p:pic>
        <p:nvPicPr>
          <p:cNvPr id="1035" name="Picture 14" descr="11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513"/>
          <a:stretch>
            <a:fillRect/>
          </a:stretch>
        </p:blipFill>
        <p:spPr bwMode="gray">
          <a:xfrm rot="10395266">
            <a:off x="228600" y="1306513"/>
            <a:ext cx="860425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6" name="Picture 15" descr="1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gray">
          <a:xfrm rot="-936155">
            <a:off x="304800" y="-76200"/>
            <a:ext cx="442913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7" name="Picture 11" descr="3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2556"/>
          <a:stretch>
            <a:fillRect/>
          </a:stretch>
        </p:blipFill>
        <p:spPr bwMode="gray">
          <a:xfrm>
            <a:off x="6096000" y="127000"/>
            <a:ext cx="3048000" cy="93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8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954088" y="239713"/>
            <a:ext cx="777398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39" r:id="rId1"/>
    <p:sldLayoutId id="2147484715" r:id="rId2"/>
    <p:sldLayoutId id="2147484716" r:id="rId3"/>
    <p:sldLayoutId id="2147484717" r:id="rId4"/>
    <p:sldLayoutId id="2147484718" r:id="rId5"/>
    <p:sldLayoutId id="2147484719" r:id="rId6"/>
    <p:sldLayoutId id="2147484720" r:id="rId7"/>
    <p:sldLayoutId id="2147484721" r:id="rId8"/>
    <p:sldLayoutId id="2147484722" r:id="rId9"/>
    <p:sldLayoutId id="2147484723" r:id="rId10"/>
    <p:sldLayoutId id="2147484724" r:id="rId11"/>
    <p:sldLayoutId id="2147484725" r:id="rId12"/>
    <p:sldLayoutId id="2147484726" r:id="rId13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00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+mn-lt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00313" y="2071688"/>
            <a:ext cx="6643687" cy="2286000"/>
          </a:xfrm>
        </p:spPr>
        <p:txBody>
          <a:bodyPr/>
          <a:lstStyle/>
          <a:p>
            <a:pPr eaLnBrk="1" hangingPunct="1"/>
            <a:r>
              <a:rPr lang="zh-CN" altLang="en-US" sz="6000" smtClean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汉字中的心理奥秘</a:t>
            </a:r>
            <a:endParaRPr lang="en-US" altLang="zh-CN" sz="6000" smtClean="0">
              <a:solidFill>
                <a:srgbClr val="002060"/>
              </a:solidFill>
              <a:latin typeface="楷体" panose="02010609060101010101" pitchFamily="49" charset="-122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571875" y="4643438"/>
            <a:ext cx="5348288" cy="1857375"/>
          </a:xfrm>
        </p:spPr>
        <p:txBody>
          <a:bodyPr/>
          <a:lstStyle/>
          <a:p>
            <a:pPr algn="r" eaLnBrk="1" hangingPunct="1"/>
            <a:r>
              <a:rPr lang="zh-CN" altLang="en-US" sz="2800" b="1" smtClean="0">
                <a:ea typeface="楷体" panose="02010609060101010101" pitchFamily="49" charset="-122"/>
                <a:cs typeface="Times New Roman" panose="02020603050405020304" pitchFamily="18" charset="0"/>
              </a:rPr>
              <a:t>伍新春</a:t>
            </a:r>
            <a:endParaRPr lang="en-US" altLang="zh-CN" sz="2800" b="1" smtClean="0"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r" eaLnBrk="1" hangingPunct="1"/>
            <a:r>
              <a:rPr lang="zh-CN" altLang="en-US" sz="2800" b="1" smtClean="0"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800" smtClean="0">
                <a:ea typeface="楷体" panose="02010609060101010101" pitchFamily="49" charset="-122"/>
                <a:cs typeface="Times New Roman" panose="02020603050405020304" pitchFamily="18" charset="0"/>
              </a:rPr>
              <a:t>xcwu@bnu.edu.cn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课程目标</a:t>
            </a:r>
            <a:endParaRPr lang="en-US" altLang="zh-CN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5613" y="1428750"/>
            <a:ext cx="8116887" cy="4286250"/>
          </a:xfrm>
        </p:spPr>
        <p:txBody>
          <a:bodyPr/>
          <a:lstStyle/>
          <a:p>
            <a:pPr eaLnBrk="1" hangingPunct="1">
              <a:buClr>
                <a:srgbClr val="963D00"/>
              </a:buClr>
              <a:buSzPct val="90000"/>
            </a:pPr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了解汉字的构型特点和演变规律</a:t>
            </a:r>
            <a:endParaRPr lang="en-US" altLang="zh-CN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buClr>
                <a:srgbClr val="963D00"/>
              </a:buClr>
              <a:buSzPct val="90000"/>
            </a:pPr>
            <a:endParaRPr lang="en-US" altLang="zh-CN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buClr>
                <a:srgbClr val="963D00"/>
              </a:buClr>
              <a:buSzPct val="90000"/>
            </a:pPr>
            <a:r>
              <a:rPr lang="zh-CN" altLang="en-US" smtClean="0">
                <a:latin typeface="楷体" panose="02010609060101010101" pitchFamily="49" charset="-122"/>
                <a:ea typeface="楷体" panose="02010609060101010101" pitchFamily="49" charset="-122"/>
              </a:rPr>
              <a:t>掌握汉字所蕴含的自然认知、自我探索、人际和谐、情感表达、教学心理、管理激励、历史文化等丰富思想</a:t>
            </a:r>
            <a:endParaRPr lang="en-US" altLang="zh-CN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buClr>
                <a:srgbClr val="963D00"/>
              </a:buClr>
              <a:buSzPct val="90000"/>
            </a:pPr>
            <a:endParaRPr lang="en-US" altLang="zh-CN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>
              <a:buClr>
                <a:srgbClr val="963D00"/>
              </a:buClr>
              <a:buSzPct val="90000"/>
            </a:pPr>
            <a:r>
              <a:rPr lang="zh-CN" altLang="en-US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共</a:t>
            </a: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en-US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章， 每章</a:t>
            </a:r>
            <a:r>
              <a:rPr lang="en-US" altLang="zh-CN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zh-CN" altLang="en-US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学时</a:t>
            </a:r>
            <a:endParaRPr lang="en-US" altLang="zh-CN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>
              <a:buClr>
                <a:srgbClr val="963D00"/>
              </a:buClr>
              <a:buSzPct val="90000"/>
            </a:pPr>
            <a:endParaRPr lang="en-US" altLang="zh-CN" sz="200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0" name="AutoShape 3"/>
          <p:cNvSpPr>
            <a:spLocks noChangeArrowheads="1"/>
          </p:cNvSpPr>
          <p:nvPr/>
        </p:nvSpPr>
        <p:spPr bwMode="gray">
          <a:xfrm>
            <a:off x="714376" y="4876800"/>
            <a:ext cx="4357688" cy="471488"/>
          </a:xfrm>
          <a:prstGeom prst="roundRect">
            <a:avLst>
              <a:gd name="adj" fmla="val 16667"/>
            </a:avLst>
          </a:prstGeom>
          <a:solidFill>
            <a:schemeClr val="tx2">
              <a:lumMod val="40000"/>
              <a:lumOff val="60000"/>
            </a:schemeClr>
          </a:solidFill>
          <a:ln w="12700" algn="ctr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4118" name="AutoShape 6"/>
          <p:cNvSpPr>
            <a:spLocks noChangeArrowheads="1"/>
          </p:cNvSpPr>
          <p:nvPr/>
        </p:nvSpPr>
        <p:spPr bwMode="gray">
          <a:xfrm>
            <a:off x="714376" y="4214813"/>
            <a:ext cx="4357688" cy="471487"/>
          </a:xfrm>
          <a:prstGeom prst="roundRect">
            <a:avLst>
              <a:gd name="adj" fmla="val 16667"/>
            </a:avLst>
          </a:prstGeom>
          <a:solidFill>
            <a:schemeClr val="tx2">
              <a:lumMod val="40000"/>
              <a:lumOff val="60000"/>
            </a:schemeClr>
          </a:solidFill>
          <a:ln w="12700" algn="ctr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4116" name="AutoShape 9"/>
          <p:cNvSpPr>
            <a:spLocks noChangeArrowheads="1"/>
          </p:cNvSpPr>
          <p:nvPr/>
        </p:nvSpPr>
        <p:spPr bwMode="gray">
          <a:xfrm>
            <a:off x="714376" y="5507038"/>
            <a:ext cx="4357688" cy="471487"/>
          </a:xfrm>
          <a:prstGeom prst="roundRect">
            <a:avLst>
              <a:gd name="adj" fmla="val 16667"/>
            </a:avLst>
          </a:prstGeom>
          <a:solidFill>
            <a:schemeClr val="tx2">
              <a:lumMod val="40000"/>
              <a:lumOff val="60000"/>
            </a:schemeClr>
          </a:solidFill>
          <a:ln w="12700" algn="ctr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4114" name="AutoShape 12"/>
          <p:cNvSpPr>
            <a:spLocks noChangeArrowheads="1"/>
          </p:cNvSpPr>
          <p:nvPr/>
        </p:nvSpPr>
        <p:spPr bwMode="gray">
          <a:xfrm>
            <a:off x="714376" y="3559175"/>
            <a:ext cx="4357688" cy="471488"/>
          </a:xfrm>
          <a:prstGeom prst="roundRect">
            <a:avLst>
              <a:gd name="adj" fmla="val 16667"/>
            </a:avLst>
          </a:prstGeom>
          <a:solidFill>
            <a:schemeClr val="tx2">
              <a:lumMod val="40000"/>
              <a:lumOff val="60000"/>
            </a:schemeClr>
          </a:solidFill>
          <a:ln w="12700" algn="ctr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4112" name="AutoShape 15"/>
          <p:cNvSpPr>
            <a:spLocks noChangeArrowheads="1"/>
          </p:cNvSpPr>
          <p:nvPr/>
        </p:nvSpPr>
        <p:spPr bwMode="gray">
          <a:xfrm>
            <a:off x="714376" y="2897188"/>
            <a:ext cx="4357688" cy="471487"/>
          </a:xfrm>
          <a:prstGeom prst="roundRect">
            <a:avLst>
              <a:gd name="adj" fmla="val 16667"/>
            </a:avLst>
          </a:prstGeom>
          <a:solidFill>
            <a:schemeClr val="tx2">
              <a:lumMod val="40000"/>
              <a:lumOff val="60000"/>
            </a:schemeClr>
          </a:solidFill>
          <a:ln w="12700" algn="ctr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37896" name="AutoShape 18"/>
          <p:cNvSpPr>
            <a:spLocks noChangeArrowheads="1"/>
          </p:cNvSpPr>
          <p:nvPr/>
        </p:nvSpPr>
        <p:spPr bwMode="gray">
          <a:xfrm>
            <a:off x="1000125" y="3592513"/>
            <a:ext cx="3505200" cy="381000"/>
          </a:xfrm>
          <a:prstGeom prst="roundRect">
            <a:avLst>
              <a:gd name="adj" fmla="val 757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rnd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1800" b="1">
                <a:ea typeface="宋体" panose="02010600030101010101" pitchFamily="2" charset="-122"/>
              </a:rPr>
              <a:t>4 </a:t>
            </a:r>
            <a:r>
              <a:rPr lang="zh-CN" altLang="en-US" sz="1800" b="1">
                <a:ea typeface="宋体" panose="02010600030101010101" pitchFamily="2" charset="-122"/>
              </a:rPr>
              <a:t>汉字中的为人处世 </a:t>
            </a:r>
            <a:r>
              <a:rPr lang="zh-CN" altLang="en-US" sz="1800">
                <a:ea typeface="宋体" panose="02010600030101010101" pitchFamily="2" charset="-122"/>
              </a:rPr>
              <a:t>（人际交往） </a:t>
            </a:r>
            <a:endParaRPr lang="en-US" altLang="zh-CN" sz="1800" b="1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7897" name="AutoShape 19"/>
          <p:cNvSpPr>
            <a:spLocks noChangeArrowheads="1"/>
          </p:cNvSpPr>
          <p:nvPr/>
        </p:nvSpPr>
        <p:spPr bwMode="gray">
          <a:xfrm>
            <a:off x="1000125" y="4237038"/>
            <a:ext cx="3505200" cy="381000"/>
          </a:xfrm>
          <a:prstGeom prst="roundRect">
            <a:avLst>
              <a:gd name="adj" fmla="val 757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rnd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1800" b="1">
                <a:ea typeface="宋体" panose="02010600030101010101" pitchFamily="2" charset="-122"/>
              </a:rPr>
              <a:t>5. </a:t>
            </a:r>
            <a:r>
              <a:rPr lang="zh-CN" altLang="en-US" sz="1800" b="1">
                <a:ea typeface="宋体" panose="02010600030101010101" pitchFamily="2" charset="-122"/>
              </a:rPr>
              <a:t>汉字中的爱恨情仇 </a:t>
            </a:r>
            <a:r>
              <a:rPr lang="zh-CN" altLang="en-US" sz="1800">
                <a:ea typeface="宋体" panose="02010600030101010101" pitchFamily="2" charset="-122"/>
              </a:rPr>
              <a:t>（情感表达）</a:t>
            </a:r>
            <a:endParaRPr lang="en-US" altLang="zh-CN" sz="1800" b="1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7898" name="AutoShape 20"/>
          <p:cNvSpPr>
            <a:spLocks noChangeArrowheads="1"/>
          </p:cNvSpPr>
          <p:nvPr/>
        </p:nvSpPr>
        <p:spPr bwMode="gray">
          <a:xfrm>
            <a:off x="1000125" y="4902200"/>
            <a:ext cx="3505200" cy="381000"/>
          </a:xfrm>
          <a:prstGeom prst="roundRect">
            <a:avLst>
              <a:gd name="adj" fmla="val 757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rnd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1800" b="1">
                <a:ea typeface="宋体" panose="02010600030101010101" pitchFamily="2" charset="-122"/>
              </a:rPr>
              <a:t>6. </a:t>
            </a:r>
            <a:r>
              <a:rPr lang="zh-CN" altLang="en-US" sz="1800" b="1">
                <a:ea typeface="宋体" panose="02010600030101010101" pitchFamily="2" charset="-122"/>
              </a:rPr>
              <a:t>汉字中的身手敏捷 </a:t>
            </a:r>
            <a:r>
              <a:rPr lang="zh-CN" altLang="en-US" sz="1800">
                <a:ea typeface="宋体" panose="02010600030101010101" pitchFamily="2" charset="-122"/>
              </a:rPr>
              <a:t>（自我探索）</a:t>
            </a:r>
            <a:endParaRPr lang="en-US" altLang="zh-CN" sz="1800" b="1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7899" name="AutoShape 21"/>
          <p:cNvSpPr>
            <a:spLocks noChangeArrowheads="1"/>
          </p:cNvSpPr>
          <p:nvPr/>
        </p:nvSpPr>
        <p:spPr bwMode="gray">
          <a:xfrm>
            <a:off x="1000125" y="5545138"/>
            <a:ext cx="3505200" cy="381000"/>
          </a:xfrm>
          <a:prstGeom prst="roundRect">
            <a:avLst>
              <a:gd name="adj" fmla="val 757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rnd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1800" b="1">
                <a:ea typeface="宋体" panose="02010600030101010101" pitchFamily="2" charset="-122"/>
              </a:rPr>
              <a:t>7. </a:t>
            </a:r>
            <a:r>
              <a:rPr lang="zh-CN" altLang="en-US" sz="1800" b="1">
                <a:ea typeface="宋体" panose="02010600030101010101" pitchFamily="2" charset="-122"/>
              </a:rPr>
              <a:t>汉字中的赏罚分明 </a:t>
            </a:r>
            <a:r>
              <a:rPr lang="zh-CN" altLang="en-US" sz="1800">
                <a:ea typeface="宋体" panose="02010600030101010101" pitchFamily="2" charset="-122"/>
              </a:rPr>
              <a:t>（激励机制）</a:t>
            </a:r>
            <a:endParaRPr lang="en-US" altLang="zh-CN" sz="1800" b="1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7900" name="AutoShape 23"/>
          <p:cNvSpPr>
            <a:spLocks noChangeArrowheads="1"/>
          </p:cNvSpPr>
          <p:nvPr/>
        </p:nvSpPr>
        <p:spPr bwMode="gray">
          <a:xfrm>
            <a:off x="1000125" y="2927350"/>
            <a:ext cx="3505200" cy="381000"/>
          </a:xfrm>
          <a:prstGeom prst="roundRect">
            <a:avLst>
              <a:gd name="adj" fmla="val 757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rnd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1800" b="1">
                <a:ea typeface="宋体" panose="02010600030101010101" pitchFamily="2" charset="-122"/>
              </a:rPr>
              <a:t>3. </a:t>
            </a:r>
            <a:r>
              <a:rPr lang="zh-CN" altLang="en-US" sz="1800" b="1">
                <a:ea typeface="宋体" panose="02010600030101010101" pitchFamily="2" charset="-122"/>
              </a:rPr>
              <a:t>汉字中的家国情怀 </a:t>
            </a:r>
            <a:r>
              <a:rPr lang="zh-CN" altLang="en-US" sz="1800">
                <a:ea typeface="宋体" panose="02010600030101010101" pitchFamily="2" charset="-122"/>
              </a:rPr>
              <a:t>（文化认同）</a:t>
            </a:r>
            <a:endParaRPr lang="en-US" altLang="zh-CN" sz="1800" b="1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7901" name="Rectangle 24"/>
          <p:cNvSpPr>
            <a:spLocks noGrp="1" noChangeArrowheads="1"/>
          </p:cNvSpPr>
          <p:nvPr>
            <p:ph type="title"/>
          </p:nvPr>
        </p:nvSpPr>
        <p:spPr>
          <a:xfrm>
            <a:off x="954088" y="239713"/>
            <a:ext cx="7772400" cy="639762"/>
          </a:xfrm>
        </p:spPr>
        <p:txBody>
          <a:bodyPr/>
          <a:lstStyle/>
          <a:p>
            <a:pPr eaLnBrk="1" hangingPunct="1"/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教学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内容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7" name="AutoShape 3"/>
          <p:cNvSpPr>
            <a:spLocks noChangeArrowheads="1"/>
          </p:cNvSpPr>
          <p:nvPr/>
        </p:nvSpPr>
        <p:spPr bwMode="gray">
          <a:xfrm>
            <a:off x="730250" y="6172200"/>
            <a:ext cx="4341813" cy="471488"/>
          </a:xfrm>
          <a:prstGeom prst="roundRect">
            <a:avLst>
              <a:gd name="adj" fmla="val 16667"/>
            </a:avLst>
          </a:prstGeom>
          <a:solidFill>
            <a:schemeClr val="tx2">
              <a:lumMod val="40000"/>
              <a:lumOff val="60000"/>
            </a:schemeClr>
          </a:solidFill>
          <a:ln w="12700" algn="ctr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37903" name="AutoShape 20"/>
          <p:cNvSpPr>
            <a:spLocks noChangeArrowheads="1"/>
          </p:cNvSpPr>
          <p:nvPr/>
        </p:nvSpPr>
        <p:spPr bwMode="gray">
          <a:xfrm>
            <a:off x="1014413" y="6172200"/>
            <a:ext cx="3505200" cy="381000"/>
          </a:xfrm>
          <a:prstGeom prst="roundRect">
            <a:avLst>
              <a:gd name="adj" fmla="val 757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rnd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1800" b="1">
                <a:ea typeface="宋体" panose="02010600030101010101" pitchFamily="2" charset="-122"/>
              </a:rPr>
              <a:t>8. </a:t>
            </a:r>
            <a:r>
              <a:rPr lang="zh-CN" altLang="en-US" sz="1800" b="1">
                <a:ea typeface="宋体" panose="02010600030101010101" pitchFamily="2" charset="-122"/>
              </a:rPr>
              <a:t>汉字中的谈学论教 </a:t>
            </a:r>
            <a:r>
              <a:rPr lang="zh-CN" altLang="en-US" sz="1800">
                <a:ea typeface="宋体" panose="02010600030101010101" pitchFamily="2" charset="-122"/>
              </a:rPr>
              <a:t>（教学规律） </a:t>
            </a:r>
            <a:endParaRPr lang="en-US" altLang="zh-CN" sz="1800" b="1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1" name="AutoShape 12"/>
          <p:cNvSpPr>
            <a:spLocks noChangeArrowheads="1"/>
          </p:cNvSpPr>
          <p:nvPr/>
        </p:nvSpPr>
        <p:spPr bwMode="gray">
          <a:xfrm>
            <a:off x="730250" y="2190750"/>
            <a:ext cx="4341813" cy="471488"/>
          </a:xfrm>
          <a:prstGeom prst="roundRect">
            <a:avLst>
              <a:gd name="adj" fmla="val 16667"/>
            </a:avLst>
          </a:prstGeom>
          <a:solidFill>
            <a:schemeClr val="tx2">
              <a:lumMod val="40000"/>
              <a:lumOff val="60000"/>
            </a:schemeClr>
          </a:solidFill>
          <a:ln w="12700" algn="ctr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34" name="AutoShape 15"/>
          <p:cNvSpPr>
            <a:spLocks noChangeArrowheads="1"/>
          </p:cNvSpPr>
          <p:nvPr/>
        </p:nvSpPr>
        <p:spPr bwMode="gray">
          <a:xfrm>
            <a:off x="730250" y="1528763"/>
            <a:ext cx="4341813" cy="471487"/>
          </a:xfrm>
          <a:prstGeom prst="roundRect">
            <a:avLst>
              <a:gd name="adj" fmla="val 16667"/>
            </a:avLst>
          </a:prstGeom>
          <a:solidFill>
            <a:schemeClr val="tx2">
              <a:lumMod val="40000"/>
              <a:lumOff val="60000"/>
            </a:schemeClr>
          </a:solidFill>
          <a:ln w="12700" algn="ctr">
            <a:noFill/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  <p:sp>
        <p:nvSpPr>
          <p:cNvPr id="37906" name="AutoShape 18"/>
          <p:cNvSpPr>
            <a:spLocks noChangeArrowheads="1"/>
          </p:cNvSpPr>
          <p:nvPr/>
        </p:nvSpPr>
        <p:spPr bwMode="gray">
          <a:xfrm>
            <a:off x="1016000" y="2224088"/>
            <a:ext cx="3505200" cy="381000"/>
          </a:xfrm>
          <a:prstGeom prst="roundRect">
            <a:avLst>
              <a:gd name="adj" fmla="val 757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rnd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1800" b="1">
                <a:ea typeface="宋体" panose="02010600030101010101" pitchFamily="2" charset="-122"/>
              </a:rPr>
              <a:t>2. </a:t>
            </a:r>
            <a:r>
              <a:rPr lang="zh-CN" altLang="en-US" sz="1800" b="1">
                <a:ea typeface="宋体" panose="02010600030101010101" pitchFamily="2" charset="-122"/>
              </a:rPr>
              <a:t>汉字中的天地万物 </a:t>
            </a:r>
            <a:r>
              <a:rPr lang="zh-CN" altLang="en-US" sz="1800">
                <a:ea typeface="宋体" panose="02010600030101010101" pitchFamily="2" charset="-122"/>
              </a:rPr>
              <a:t>（自然认知）</a:t>
            </a:r>
            <a:endParaRPr lang="en-US" altLang="zh-CN" sz="1800" b="1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7907" name="AutoShape 23"/>
          <p:cNvSpPr>
            <a:spLocks noChangeArrowheads="1"/>
          </p:cNvSpPr>
          <p:nvPr/>
        </p:nvSpPr>
        <p:spPr bwMode="gray">
          <a:xfrm>
            <a:off x="1016000" y="1558925"/>
            <a:ext cx="3505200" cy="381000"/>
          </a:xfrm>
          <a:prstGeom prst="roundRect">
            <a:avLst>
              <a:gd name="adj" fmla="val 757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rnd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None/>
            </a:pPr>
            <a:r>
              <a:rPr lang="en-US" altLang="zh-CN" sz="1800" b="1" dirty="0">
                <a:ea typeface="宋体" panose="02010600030101010101" pitchFamily="2" charset="-122"/>
              </a:rPr>
              <a:t>1. </a:t>
            </a:r>
            <a:r>
              <a:rPr lang="zh-CN" altLang="en-US" sz="1800" b="1" dirty="0">
                <a:ea typeface="宋体" panose="02010600030101010101" pitchFamily="2" charset="-122"/>
              </a:rPr>
              <a:t>汉字的构型特点与演变规律</a:t>
            </a:r>
            <a:endParaRPr lang="en-US" altLang="zh-CN" sz="1800" b="1" dirty="0"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7915" name="AutoShape 23"/>
          <p:cNvSpPr>
            <a:spLocks noChangeArrowheads="1"/>
          </p:cNvSpPr>
          <p:nvPr/>
        </p:nvSpPr>
        <p:spPr bwMode="gray">
          <a:xfrm>
            <a:off x="5353050" y="1571625"/>
            <a:ext cx="3505200" cy="381000"/>
          </a:xfrm>
          <a:prstGeom prst="roundRect">
            <a:avLst>
              <a:gd name="adj" fmla="val 7574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cap="rnd">
                <a:solidFill>
                  <a:srgbClr val="000000"/>
                </a:solidFill>
                <a:prstDash val="sysDot"/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 typeface="Wingdings" panose="05000000000000000000" pitchFamily="2" charset="2"/>
              <a:buNone/>
            </a:pPr>
            <a:endParaRPr lang="en-US" altLang="zh-CN" sz="1800" b="1">
              <a:solidFill>
                <a:srgbClr val="FFFFFF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4098" name="AutoShape 17"/>
          <p:cNvSpPr>
            <a:spLocks noChangeArrowheads="1"/>
          </p:cNvSpPr>
          <p:nvPr/>
        </p:nvSpPr>
        <p:spPr bwMode="auto">
          <a:xfrm>
            <a:off x="730250" y="1357312"/>
            <a:ext cx="4714875" cy="5500688"/>
          </a:xfrm>
          <a:prstGeom prst="roundRect">
            <a:avLst>
              <a:gd name="adj" fmla="val 7315"/>
            </a:avLst>
          </a:prstGeom>
          <a:noFill/>
          <a:ln w="28575" cap="rnd">
            <a:solidFill>
              <a:schemeClr val="tx2">
                <a:lumMod val="60000"/>
                <a:lumOff val="40000"/>
              </a:schemeClr>
            </a:solidFill>
            <a:prstDash val="solid"/>
            <a:round/>
            <a:headEnd/>
            <a:tailEnd/>
          </a:ln>
        </p:spPr>
        <p:txBody>
          <a:bodyPr wrap="none" anchor="ctr"/>
          <a:lstStyle/>
          <a:p>
            <a:pPr eaLnBrk="1" hangingPunct="1">
              <a:defRPr/>
            </a:pPr>
            <a:endParaRPr lang="zh-CN" altLang="en-US">
              <a:latin typeface="Arial" charset="0"/>
              <a:ea typeface="宋体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参考书目及字典</a:t>
            </a:r>
            <a:endParaRPr lang="en-US" altLang="zh-CN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07504" y="1412776"/>
            <a:ext cx="8928992" cy="5256213"/>
          </a:xfrm>
        </p:spPr>
        <p:txBody>
          <a:bodyPr/>
          <a:lstStyle/>
          <a:p>
            <a:pPr eaLnBrk="1" hangingPunct="1">
              <a:buClr>
                <a:srgbClr val="963D00"/>
              </a:buClr>
              <a:buSzPct val="90000"/>
            </a:pPr>
            <a:endParaRPr lang="en-US" altLang="zh-CN" sz="2400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>
              <a:buClr>
                <a:srgbClr val="963D00"/>
              </a:buClr>
              <a:buSzPct val="90000"/>
            </a:pP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伍新春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等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(2025).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儿童阅读心理研究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北京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北京师范大学出版社（待出）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buClr>
                <a:srgbClr val="963D00"/>
              </a:buClr>
              <a:buSzPct val="90000"/>
            </a:pP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万献初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(2019). 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说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文解字十二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讲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北京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中华书局</a:t>
            </a:r>
            <a:r>
              <a:rPr lang="en-US" altLang="zh-CN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buClr>
                <a:srgbClr val="963D00"/>
              </a:buClr>
              <a:buSzPct val="90000"/>
            </a:pP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王    宁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(2018). 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汉字与中国文化十讲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北京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三联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书店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  <a:endParaRPr lang="en-US" altLang="zh-CN" sz="2800" b="1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>
              <a:buClr>
                <a:srgbClr val="963D00"/>
              </a:buClr>
              <a:buSzPct val="90000"/>
            </a:pP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纪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德裕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(2011). 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汉字的智慧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上海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复旦大学出版社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buClr>
                <a:srgbClr val="963D00"/>
              </a:buClr>
              <a:buSzPct val="90000"/>
            </a:pP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吴东平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(2006). 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汉字的故事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北京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新世界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出版社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buClr>
                <a:srgbClr val="963D00"/>
              </a:buClr>
              <a:buSzPct val="90000"/>
            </a:pP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李    梵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(2005).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汉字简史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北京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: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中国友谊出版公司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buClr>
                <a:srgbClr val="963D00"/>
              </a:buClr>
              <a:buSzPct val="90000"/>
            </a:pP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李乐毅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(2002). 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汉字演变五百例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修订版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). 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北京语言大学出版社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buClr>
                <a:srgbClr val="963D00"/>
              </a:buClr>
              <a:buSzPct val="90000"/>
            </a:pP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李乐毅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(2000). 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汉字演变五百例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(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续编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). 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北京语言大学出版社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  <a:p>
            <a:pPr eaLnBrk="1" hangingPunct="1">
              <a:buClr>
                <a:srgbClr val="963D00"/>
              </a:buClr>
              <a:buSzPct val="90000"/>
            </a:pP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谢光辉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(2000). 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汉字字源字典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北京大学出版社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zh-CN" altLang="en-US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考核方式</a:t>
            </a:r>
            <a:endParaRPr lang="en-US" altLang="zh-CN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5613" y="1428750"/>
            <a:ext cx="8077200" cy="5143500"/>
          </a:xfrm>
        </p:spPr>
        <p:txBody>
          <a:bodyPr/>
          <a:lstStyle/>
          <a:p>
            <a:pPr eaLnBrk="1" hangingPunct="1">
              <a:buClr>
                <a:srgbClr val="963D00"/>
              </a:buClr>
              <a:buSzPct val="90000"/>
            </a:pP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满分为</a:t>
            </a:r>
            <a:r>
              <a:rPr lang="en-US" altLang="zh-CN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100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分：课堂表现 </a:t>
            </a:r>
            <a:r>
              <a:rPr lang="en-US" altLang="zh-CN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+ </a:t>
            </a:r>
            <a:r>
              <a:rPr lang="zh-CN" altLang="en-US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课程作业</a:t>
            </a: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>
              <a:buClr>
                <a:srgbClr val="963D00"/>
              </a:buClr>
              <a:buSzPct val="90000"/>
            </a:pPr>
            <a:endParaRPr lang="en-US" altLang="zh-CN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>
              <a:buClr>
                <a:srgbClr val="963D00"/>
              </a:buClr>
              <a:buSzPct val="90000"/>
            </a:pPr>
            <a:r>
              <a:rPr lang="zh-CN" altLang="en-US" sz="24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课堂表现（</a:t>
            </a:r>
            <a:r>
              <a:rPr lang="en-US" altLang="zh-CN" sz="24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40</a:t>
            </a:r>
            <a:r>
              <a:rPr lang="zh-CN" altLang="en-US" sz="24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）：分组讨论，对与每章主题相关的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10-12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zh-CN" altLang="en-US" sz="24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汉字背后的心理意蕴进行合理分析及创造性建构。</a:t>
            </a:r>
            <a:endParaRPr lang="en-US" altLang="zh-CN" sz="24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>
              <a:buClr>
                <a:srgbClr val="963D00"/>
              </a:buClr>
              <a:buSzPct val="90000"/>
            </a:pPr>
            <a:endParaRPr lang="en-US" altLang="zh-CN" sz="24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>
              <a:buClr>
                <a:srgbClr val="963D00"/>
              </a:buClr>
              <a:buSzPct val="90000"/>
            </a:pPr>
            <a:r>
              <a:rPr lang="zh-CN" altLang="en-US" sz="24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课程作业（</a:t>
            </a:r>
            <a:r>
              <a:rPr lang="en-US" altLang="zh-CN" sz="24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60</a:t>
            </a:r>
            <a:r>
              <a:rPr lang="zh-CN" altLang="en-US" sz="24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）：运用所学的知识经验，并结合自己的专业基础，选择某一类属（如战争</a:t>
            </a:r>
            <a:r>
              <a:rPr lang="en-US" altLang="zh-CN" sz="24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/</a:t>
            </a:r>
            <a:r>
              <a:rPr lang="zh-CN" altLang="en-US" sz="24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天文）的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个</a:t>
            </a:r>
            <a:r>
              <a:rPr lang="zh-CN" altLang="en-US" sz="24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汉字，对其“字理”“学理”“童理”进行分析和建构。</a:t>
            </a:r>
            <a:r>
              <a:rPr lang="zh-CN" altLang="en-US" sz="24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  <a:sym typeface="Wingdings" panose="05000000000000000000" pitchFamily="2" charset="2"/>
              </a:rPr>
              <a:t> </a:t>
            </a:r>
            <a:endParaRPr lang="en-US" altLang="zh-CN" sz="24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  <a:sym typeface="Wingdings" panose="05000000000000000000" pitchFamily="2" charset="2"/>
            </a:endParaRPr>
          </a:p>
          <a:p>
            <a:pPr eaLnBrk="1" hangingPunct="1">
              <a:buClr>
                <a:srgbClr val="963D00"/>
              </a:buClr>
              <a:buSzPct val="90000"/>
              <a:buFontTx/>
              <a:buNone/>
            </a:pPr>
            <a:endParaRPr lang="en-US" altLang="zh-CN" sz="2400" dirty="0" smtClean="0"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  <a:p>
            <a:pPr algn="ctr" eaLnBrk="1" hangingPunct="1">
              <a:buClr>
                <a:srgbClr val="963D00"/>
              </a:buClr>
              <a:buSzPct val="90000"/>
              <a:buFontTx/>
              <a:buNone/>
            </a:pPr>
            <a:r>
              <a:rPr lang="zh-CN" altLang="en-US" sz="2400" dirty="0" smtClean="0"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   作业提交截止日期：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202*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年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8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月</a:t>
            </a:r>
            <a:r>
              <a:rPr lang="en-US" altLang="zh-CN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20</a:t>
            </a:r>
            <a:r>
              <a:rPr lang="zh-CN" alt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日</a:t>
            </a:r>
            <a:endParaRPr lang="en-US" altLang="zh-CN" sz="2400" dirty="0" smtClean="0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中国古典书法PPT模板">
  <a:themeElements>
    <a:clrScheme name="中国古典书法PPT模板 3">
      <a:dk1>
        <a:srgbClr val="B2B9AF"/>
      </a:dk1>
      <a:lt1>
        <a:srgbClr val="D1D7C7"/>
      </a:lt1>
      <a:dk2>
        <a:srgbClr val="4F506D"/>
      </a:dk2>
      <a:lt2>
        <a:srgbClr val="333333"/>
      </a:lt2>
      <a:accent1>
        <a:srgbClr val="8C9484"/>
      </a:accent1>
      <a:accent2>
        <a:srgbClr val="A56F73"/>
      </a:accent2>
      <a:accent3>
        <a:srgbClr val="E5E8E0"/>
      </a:accent3>
      <a:accent4>
        <a:srgbClr val="979E95"/>
      </a:accent4>
      <a:accent5>
        <a:srgbClr val="C5C8C2"/>
      </a:accent5>
      <a:accent6>
        <a:srgbClr val="956468"/>
      </a:accent6>
      <a:hlink>
        <a:srgbClr val="6B7FAD"/>
      </a:hlink>
      <a:folHlink>
        <a:srgbClr val="A18363"/>
      </a:folHlink>
    </a:clrScheme>
    <a:fontScheme name="中国古典书法PPT模板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中国古典书法PPT模板 1">
        <a:dk1>
          <a:srgbClr val="BCB5AC"/>
        </a:dk1>
        <a:lt1>
          <a:srgbClr val="D9D3C5"/>
        </a:lt1>
        <a:dk2>
          <a:srgbClr val="537568"/>
        </a:dk2>
        <a:lt2>
          <a:srgbClr val="333333"/>
        </a:lt2>
        <a:accent1>
          <a:srgbClr val="9A9180"/>
        </a:accent1>
        <a:accent2>
          <a:srgbClr val="7573A1"/>
        </a:accent2>
        <a:accent3>
          <a:srgbClr val="E9E6DF"/>
        </a:accent3>
        <a:accent4>
          <a:srgbClr val="A09A92"/>
        </a:accent4>
        <a:accent5>
          <a:srgbClr val="CAC7C0"/>
        </a:accent5>
        <a:accent6>
          <a:srgbClr val="696891"/>
        </a:accent6>
        <a:hlink>
          <a:srgbClr val="AD6B83"/>
        </a:hlink>
        <a:folHlink>
          <a:srgbClr val="699F6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国古典书法PPT模板 2">
        <a:dk1>
          <a:srgbClr val="ACB4BC"/>
        </a:dk1>
        <a:lt1>
          <a:srgbClr val="C5CFD9"/>
        </a:lt1>
        <a:dk2>
          <a:srgbClr val="674553"/>
        </a:dk2>
        <a:lt2>
          <a:srgbClr val="333333"/>
        </a:lt2>
        <a:accent1>
          <a:srgbClr val="778EA1"/>
        </a:accent1>
        <a:accent2>
          <a:srgbClr val="A68A6E"/>
        </a:accent2>
        <a:accent3>
          <a:srgbClr val="DFE4E9"/>
        </a:accent3>
        <a:accent4>
          <a:srgbClr val="9299A0"/>
        </a:accent4>
        <a:accent5>
          <a:srgbClr val="BDC6CD"/>
        </a:accent5>
        <a:accent6>
          <a:srgbClr val="967D63"/>
        </a:accent6>
        <a:hlink>
          <a:srgbClr val="6AAE92"/>
        </a:hlink>
        <a:folHlink>
          <a:srgbClr val="AE7AA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中国古典书法PPT模板 3">
        <a:dk1>
          <a:srgbClr val="B2B9AF"/>
        </a:dk1>
        <a:lt1>
          <a:srgbClr val="D1D7C7"/>
        </a:lt1>
        <a:dk2>
          <a:srgbClr val="4F506D"/>
        </a:dk2>
        <a:lt2>
          <a:srgbClr val="333333"/>
        </a:lt2>
        <a:accent1>
          <a:srgbClr val="8C9484"/>
        </a:accent1>
        <a:accent2>
          <a:srgbClr val="A56F73"/>
        </a:accent2>
        <a:accent3>
          <a:srgbClr val="E5E8E0"/>
        </a:accent3>
        <a:accent4>
          <a:srgbClr val="979E95"/>
        </a:accent4>
        <a:accent5>
          <a:srgbClr val="C5C8C2"/>
        </a:accent5>
        <a:accent6>
          <a:srgbClr val="956468"/>
        </a:accent6>
        <a:hlink>
          <a:srgbClr val="6B7FAD"/>
        </a:hlink>
        <a:folHlink>
          <a:srgbClr val="A1836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中国古典书法PPT模板</Template>
  <TotalTime>4106</TotalTime>
  <Words>395</Words>
  <Application>Microsoft Office PowerPoint</Application>
  <PresentationFormat>全屏显示(4:3)</PresentationFormat>
  <Paragraphs>37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2" baseType="lpstr">
      <vt:lpstr>楷体</vt:lpstr>
      <vt:lpstr>宋体</vt:lpstr>
      <vt:lpstr>Arial</vt:lpstr>
      <vt:lpstr>Calibri</vt:lpstr>
      <vt:lpstr>Times New Roman</vt:lpstr>
      <vt:lpstr>Wingdings</vt:lpstr>
      <vt:lpstr>中国古典书法PPT模板</vt:lpstr>
      <vt:lpstr>汉字中的心理奥秘</vt:lpstr>
      <vt:lpstr>课程目标</vt:lpstr>
      <vt:lpstr>教学内容</vt:lpstr>
      <vt:lpstr>参考书目及字典</vt:lpstr>
      <vt:lpstr>考核方式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ThemeGallery PowerTemplate</dc:title>
  <dc:creator>keke</dc:creator>
  <cp:lastModifiedBy>User</cp:lastModifiedBy>
  <cp:revision>1456</cp:revision>
  <dcterms:created xsi:type="dcterms:W3CDTF">2008-07-04T05:16:29Z</dcterms:created>
  <dcterms:modified xsi:type="dcterms:W3CDTF">2025-04-10T03:38:32Z</dcterms:modified>
</cp:coreProperties>
</file>