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858750" cy="723265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openxmlformats.org/officeDocument/2006/relationships/image" Target="../media/image7.jpeg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/>
          <p:nvPr/>
        </p:nvSpPr>
        <p:spPr>
          <a:xfrm>
            <a:off x="9689629" y="1255001"/>
            <a:ext cx="2886710" cy="465518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78000"/>
              </a:lnSpc>
            </a:pPr>
            <a:endParaRPr lang="en-US" altLang="en-US" sz="100" dirty="0"/>
          </a:p>
          <a:p>
            <a:pPr marL="14605" algn="l" rtl="0" eaLnBrk="0">
              <a:lnSpc>
                <a:spcPct val="96000"/>
              </a:lnSpc>
            </a:pPr>
            <a:r>
              <a:rPr sz="1600" b="1" kern="0" spc="60" dirty="0">
                <a:solidFill>
                  <a:srgbClr val="08B68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4、</a:t>
            </a:r>
            <a:r>
              <a:rPr sz="1600" b="1" kern="0" spc="-360" dirty="0">
                <a:solidFill>
                  <a:srgbClr val="08B68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600" b="1" kern="0" spc="60" dirty="0">
                <a:solidFill>
                  <a:srgbClr val="08B68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注意事项</a:t>
            </a:r>
            <a:endParaRPr lang="en-US" altLang="en-US" sz="1600" dirty="0"/>
          </a:p>
          <a:p>
            <a:pPr marL="110490" algn="l" rtl="0" eaLnBrk="0">
              <a:lnSpc>
                <a:spcPts val="1550"/>
              </a:lnSpc>
              <a:spcBef>
                <a:spcPts val="690"/>
              </a:spcBef>
            </a:pPr>
            <a:r>
              <a:rPr sz="1200" kern="0" spc="-4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（1）注意确认评价列</a:t>
            </a:r>
            <a:r>
              <a:rPr sz="1200" kern="0" spc="-5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表的所有课程助教</a:t>
            </a:r>
            <a:endParaRPr lang="en-US" altLang="en-US" sz="1200" dirty="0"/>
          </a:p>
          <a:p>
            <a:pPr marL="22860" algn="l" rtl="0" eaLnBrk="0">
              <a:lnSpc>
                <a:spcPts val="2020"/>
              </a:lnSpc>
            </a:pPr>
            <a:r>
              <a:rPr sz="1200" kern="0" spc="-2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已评价完毕</a:t>
            </a:r>
            <a:r>
              <a:rPr sz="1200" kern="0" spc="-1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2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，课程较多时可能存在翻页。</a:t>
            </a:r>
            <a:endParaRPr lang="en-US" altLang="en-US" sz="1200" dirty="0"/>
          </a:p>
          <a:p>
            <a:pPr algn="l" rtl="0" eaLnBrk="0">
              <a:lnSpc>
                <a:spcPct val="106000"/>
              </a:lnSpc>
            </a:pPr>
            <a:endParaRPr lang="en-US" altLang="en-US" sz="1000" dirty="0"/>
          </a:p>
          <a:p>
            <a:pPr algn="l" rtl="0" eaLnBrk="0">
              <a:lnSpc>
                <a:spcPct val="106000"/>
              </a:lnSpc>
            </a:pPr>
            <a:endParaRPr lang="en-US" altLang="en-US" sz="1000" dirty="0"/>
          </a:p>
          <a:p>
            <a:pPr marL="110490" algn="l" rtl="0" eaLnBrk="0">
              <a:lnSpc>
                <a:spcPts val="1550"/>
              </a:lnSpc>
              <a:spcBef>
                <a:spcPts val="365"/>
              </a:spcBef>
            </a:pPr>
            <a:r>
              <a:rPr sz="1200" kern="0" spc="-4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（2）如果从数字京师</a:t>
            </a:r>
            <a:r>
              <a:rPr sz="1200" kern="0" spc="-5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（珠海）的</a:t>
            </a:r>
            <a:r>
              <a:rPr sz="1200" b="1" kern="0" spc="-5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“助教</a:t>
            </a:r>
            <a:endParaRPr lang="en-US" altLang="en-US" sz="1200" dirty="0"/>
          </a:p>
          <a:p>
            <a:pPr marL="13970" indent="635" algn="l" rtl="0" eaLnBrk="0">
              <a:lnSpc>
                <a:spcPct val="149000"/>
              </a:lnSpc>
              <a:spcBef>
                <a:spcPts val="10"/>
              </a:spcBef>
            </a:pPr>
            <a:r>
              <a:rPr sz="1200" b="1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平台”</a:t>
            </a:r>
            <a:r>
              <a:rPr sz="1200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应用无法跳转到助教评</a:t>
            </a:r>
            <a:r>
              <a:rPr sz="1200" kern="0" spc="-2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价页面</a:t>
            </a:r>
            <a:r>
              <a:rPr sz="1200" kern="0" spc="-18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2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，可</a:t>
            </a:r>
            <a:r>
              <a:rPr sz="1200" kern="0" spc="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sz="1200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直接在浏览器输入以下地址登录</a:t>
            </a:r>
            <a:r>
              <a:rPr sz="1200" kern="0" spc="-18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2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，用户名</a:t>
            </a:r>
            <a:endParaRPr lang="en-US" altLang="en-US" sz="1200" dirty="0"/>
          </a:p>
          <a:p>
            <a:pPr marL="12700" algn="l" rtl="0" eaLnBrk="0">
              <a:lnSpc>
                <a:spcPct val="91000"/>
              </a:lnSpc>
              <a:spcBef>
                <a:spcPts val="850"/>
              </a:spcBef>
            </a:pPr>
            <a:r>
              <a:rPr sz="1200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密码与数字京师相同。</a:t>
            </a:r>
            <a:endParaRPr lang="en-US" altLang="en-US" sz="1200" dirty="0"/>
          </a:p>
          <a:p>
            <a:pPr algn="l" rtl="0" eaLnBrk="0">
              <a:lnSpc>
                <a:spcPct val="101000"/>
              </a:lnSpc>
            </a:pPr>
            <a:endParaRPr lang="en-US" altLang="en-US" sz="1000" dirty="0"/>
          </a:p>
          <a:p>
            <a:pPr algn="l" rtl="0" eaLnBrk="0">
              <a:lnSpc>
                <a:spcPct val="101000"/>
              </a:lnSpc>
            </a:pPr>
            <a:r>
              <a:rPr lang="en-US" altLang="zh-CN" sz="1200" dirty="0"/>
              <a:t>https://xxcj.bnuzh.edu.cn/infoAdmin</a:t>
            </a:r>
            <a:endParaRPr lang="en-US" altLang="zh-CN" sz="1200" dirty="0"/>
          </a:p>
          <a:p>
            <a:pPr marL="110490" algn="l" rtl="0" eaLnBrk="0">
              <a:lnSpc>
                <a:spcPts val="1550"/>
              </a:lnSpc>
              <a:spcBef>
                <a:spcPts val="365"/>
              </a:spcBef>
            </a:pPr>
            <a:r>
              <a:rPr sz="1200" kern="0" spc="-4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（3）使用手机、iPad等移动</a:t>
            </a:r>
            <a:r>
              <a:rPr sz="1200" kern="0" spc="-5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终端进入助</a:t>
            </a:r>
            <a:endParaRPr lang="en-US" altLang="en-US" sz="1200" dirty="0"/>
          </a:p>
          <a:p>
            <a:pPr marL="13335" indent="-635" algn="l" rtl="0" eaLnBrk="0">
              <a:lnSpc>
                <a:spcPct val="149000"/>
              </a:lnSpc>
              <a:spcBef>
                <a:spcPts val="10"/>
              </a:spcBef>
            </a:pPr>
            <a:r>
              <a:rPr sz="1200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教平台后</a:t>
            </a:r>
            <a:r>
              <a:rPr sz="1200" kern="0" spc="-18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，左侧菜单可能默认处于</a:t>
            </a:r>
            <a:r>
              <a:rPr sz="1200" kern="0" spc="-2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折叠状</a:t>
            </a:r>
            <a:r>
              <a:rPr sz="1200" kern="0" spc="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sz="1200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态</a:t>
            </a:r>
            <a:r>
              <a:rPr sz="1200" kern="0" spc="-18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，请点击        图标展开菜</a:t>
            </a:r>
            <a:r>
              <a:rPr sz="1200" kern="0" spc="-2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单。</a:t>
            </a:r>
            <a:endParaRPr lang="en-US" altLang="en-US" sz="1200" dirty="0"/>
          </a:p>
          <a:p>
            <a:pPr algn="l" rtl="0" eaLnBrk="0">
              <a:lnSpc>
                <a:spcPct val="101000"/>
              </a:lnSpc>
            </a:pPr>
            <a:endParaRPr lang="en-US" altLang="en-US" sz="1000" dirty="0"/>
          </a:p>
          <a:p>
            <a:pPr algn="l" rtl="0" eaLnBrk="0">
              <a:lnSpc>
                <a:spcPct val="101000"/>
              </a:lnSpc>
            </a:pPr>
            <a:endParaRPr lang="en-US" altLang="en-US" sz="1000" dirty="0"/>
          </a:p>
          <a:p>
            <a:pPr marL="110490" algn="l" rtl="0" eaLnBrk="0">
              <a:lnSpc>
                <a:spcPts val="1550"/>
              </a:lnSpc>
              <a:spcBef>
                <a:spcPts val="365"/>
              </a:spcBef>
            </a:pPr>
            <a:r>
              <a:rPr sz="1200" kern="0" spc="-4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（4）请在规定的时间</a:t>
            </a:r>
            <a:r>
              <a:rPr sz="1200" kern="0" spc="-5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内完成助教评价，</a:t>
            </a:r>
            <a:endParaRPr lang="en-US" altLang="en-US" sz="1200" dirty="0"/>
          </a:p>
          <a:p>
            <a:pPr algn="r" rtl="0" eaLnBrk="0">
              <a:lnSpc>
                <a:spcPct val="83000"/>
              </a:lnSpc>
              <a:spcBef>
                <a:spcPts val="825"/>
              </a:spcBef>
            </a:pPr>
            <a:r>
              <a:rPr sz="1200" kern="0" spc="-5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评价过程如有疑问可联系</a:t>
            </a:r>
            <a:r>
              <a:rPr lang="zh-CN" sz="1200" kern="0" spc="-5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开课单位</a:t>
            </a:r>
            <a:r>
              <a:rPr sz="1200" kern="0" spc="-5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教务老师，</a:t>
            </a:r>
            <a:endParaRPr lang="en-US" altLang="en-US" sz="1200" dirty="0"/>
          </a:p>
          <a:p>
            <a:pPr marL="12700" algn="l" rtl="0" eaLnBrk="0">
              <a:lnSpc>
                <a:spcPts val="2160"/>
              </a:lnSpc>
            </a:pPr>
            <a:r>
              <a:rPr sz="1200" kern="0" spc="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联系方式在评价列表</a:t>
            </a:r>
            <a:r>
              <a:rPr sz="1200" kern="0" spc="-10" dirty="0">
                <a:solidFill>
                  <a:srgbClr val="FF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上方。</a:t>
            </a:r>
            <a:endParaRPr lang="en-US" altLang="en-US" sz="1200" dirty="0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10552507" y="4572000"/>
            <a:ext cx="246888" cy="275844"/>
          </a:xfrm>
          <a:prstGeom prst="rect">
            <a:avLst/>
          </a:prstGeom>
        </p:spPr>
      </p:pic>
      <p:sp>
        <p:nvSpPr>
          <p:cNvPr id="6" name="textbox 6"/>
          <p:cNvSpPr/>
          <p:nvPr/>
        </p:nvSpPr>
        <p:spPr>
          <a:xfrm>
            <a:off x="3019425" y="1253490"/>
            <a:ext cx="3089275" cy="2050415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7000"/>
              </a:lnSpc>
            </a:pPr>
            <a:endParaRPr lang="en-US" altLang="en-US" sz="100" dirty="0"/>
          </a:p>
          <a:p>
            <a:pPr marL="22225" algn="l" rtl="0" eaLnBrk="0">
              <a:lnSpc>
                <a:spcPct val="96000"/>
              </a:lnSpc>
            </a:pPr>
            <a:r>
              <a:rPr sz="1600" b="1" kern="0" spc="70" dirty="0">
                <a:solidFill>
                  <a:srgbClr val="08B68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2、</a:t>
            </a:r>
            <a:r>
              <a:rPr sz="1600" b="1" kern="0" spc="-340" dirty="0">
                <a:solidFill>
                  <a:srgbClr val="08B68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sz="1600" b="1" kern="0" spc="-340" dirty="0">
                <a:solidFill>
                  <a:srgbClr val="08B68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进入</a:t>
            </a:r>
            <a:r>
              <a:rPr sz="1600" b="1" kern="0" spc="70" dirty="0">
                <a:solidFill>
                  <a:srgbClr val="08B68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“助教平台”应</a:t>
            </a:r>
            <a:r>
              <a:rPr sz="1600" b="1" kern="0" spc="30" dirty="0">
                <a:solidFill>
                  <a:srgbClr val="08B68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用</a:t>
            </a:r>
            <a:endParaRPr lang="en-US" altLang="en-US" sz="1600" dirty="0"/>
          </a:p>
          <a:p>
            <a:pPr marL="12700" algn="l" rtl="0" eaLnBrk="0">
              <a:lnSpc>
                <a:spcPct val="83000"/>
              </a:lnSpc>
              <a:spcBef>
                <a:spcPts val="905"/>
              </a:spcBef>
            </a:pP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在系统的“</a:t>
            </a:r>
            <a:r>
              <a:rPr sz="1200" b="1" kern="0" spc="-10" dirty="0">
                <a:solidFill>
                  <a:srgbClr val="0085D7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应用</a:t>
            </a:r>
            <a:r>
              <a:rPr lang="zh-CN" sz="1200" b="1" kern="0" spc="-10" dirty="0">
                <a:solidFill>
                  <a:srgbClr val="0085D7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中心</a:t>
            </a: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sz="1200" kern="0" spc="-2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中</a:t>
            </a:r>
            <a:r>
              <a:rPr sz="1200" b="1" kern="0" spc="-10" dirty="0">
                <a:solidFill>
                  <a:srgbClr val="0085D7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搜索“助</a:t>
            </a:r>
            <a:endParaRPr lang="en-US" altLang="en-US" sz="1200" dirty="0"/>
          </a:p>
          <a:p>
            <a:pPr marL="12700" indent="635" algn="l" rtl="0" eaLnBrk="0">
              <a:lnSpc>
                <a:spcPct val="154000"/>
              </a:lnSpc>
              <a:spcBef>
                <a:spcPts val="5"/>
              </a:spcBef>
            </a:pPr>
            <a:r>
              <a:rPr sz="1200" b="1" kern="0" spc="-20" dirty="0">
                <a:solidFill>
                  <a:srgbClr val="0085D7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教平台”</a:t>
            </a:r>
            <a:r>
              <a:rPr sz="1200" b="1" kern="0" spc="-190" dirty="0">
                <a:solidFill>
                  <a:srgbClr val="0085D7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sz="12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点击跳转到助教评价</a:t>
            </a: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页面。</a:t>
            </a:r>
            <a:endParaRPr lang="en-US" altLang="en-US" sz="1200" dirty="0"/>
          </a:p>
          <a:p>
            <a:pPr marL="12700" algn="l" rtl="0" eaLnBrk="0">
              <a:lnSpc>
                <a:spcPct val="83000"/>
              </a:lnSpc>
              <a:spcBef>
                <a:spcPts val="845"/>
              </a:spcBef>
            </a:pPr>
            <a:r>
              <a:rPr sz="1200" kern="0" spc="-10" dirty="0">
                <a:solidFill>
                  <a:srgbClr val="FFC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注意：如果点击后跳转失败</a:t>
            </a:r>
            <a:r>
              <a:rPr sz="1200" kern="0" spc="-180" dirty="0">
                <a:solidFill>
                  <a:srgbClr val="FFC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10" dirty="0">
                <a:solidFill>
                  <a:srgbClr val="FFC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sz="1200" kern="0" spc="-20" dirty="0">
                <a:solidFill>
                  <a:srgbClr val="FFC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请重新点</a:t>
            </a:r>
            <a:endParaRPr lang="en-US" altLang="en-US" sz="1200" dirty="0"/>
          </a:p>
          <a:p>
            <a:pPr marL="13970" algn="l" rtl="0" eaLnBrk="0">
              <a:lnSpc>
                <a:spcPts val="2160"/>
              </a:lnSpc>
            </a:pPr>
            <a:r>
              <a:rPr sz="1200" kern="0" spc="-10" dirty="0">
                <a:solidFill>
                  <a:srgbClr val="FFC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击“助教平台”再次跳转。</a:t>
            </a:r>
            <a:endParaRPr lang="en-US" altLang="en-US" sz="1200" dirty="0"/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6345935" y="5280660"/>
            <a:ext cx="2951988" cy="1840991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6256020" y="2759964"/>
            <a:ext cx="3041903" cy="1542288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0">
            <a:off x="179705" y="2759710"/>
            <a:ext cx="2629535" cy="1691640"/>
          </a:xfrm>
          <a:prstGeom prst="rect">
            <a:avLst/>
          </a:prstGeom>
        </p:spPr>
      </p:pic>
      <p:sp>
        <p:nvSpPr>
          <p:cNvPr id="16" name="textbox 16"/>
          <p:cNvSpPr/>
          <p:nvPr/>
        </p:nvSpPr>
        <p:spPr>
          <a:xfrm>
            <a:off x="162560" y="1207770"/>
            <a:ext cx="2794000" cy="1821180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3000"/>
              </a:lnSpc>
            </a:pPr>
            <a:endParaRPr lang="en-US" altLang="en-US" sz="100" dirty="0"/>
          </a:p>
          <a:p>
            <a:pPr marL="31750" algn="l" rtl="0" eaLnBrk="0">
              <a:lnSpc>
                <a:spcPts val="2375"/>
              </a:lnSpc>
            </a:pPr>
            <a:r>
              <a:rPr sz="1600" b="1" kern="0" spc="60" dirty="0">
                <a:solidFill>
                  <a:srgbClr val="08B68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1、</a:t>
            </a:r>
            <a:r>
              <a:rPr sz="1600" b="1" kern="0" spc="-340" dirty="0">
                <a:solidFill>
                  <a:srgbClr val="08B68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600" b="1" kern="0" spc="60" dirty="0">
                <a:solidFill>
                  <a:srgbClr val="08B68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登录数字京师（珠</a:t>
            </a:r>
            <a:r>
              <a:rPr sz="1600" b="1" kern="0" spc="30" dirty="0">
                <a:solidFill>
                  <a:srgbClr val="08B68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海）</a:t>
            </a:r>
            <a:endParaRPr lang="en-US" altLang="en-US" sz="1600" dirty="0"/>
          </a:p>
          <a:p>
            <a:pPr marL="12700" algn="l" rtl="0" eaLnBrk="0">
              <a:lnSpc>
                <a:spcPct val="83000"/>
              </a:lnSpc>
              <a:spcBef>
                <a:spcPts val="820"/>
              </a:spcBef>
            </a:pPr>
            <a:r>
              <a:rPr sz="1200" kern="0" spc="-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输入个人用户名密码</a:t>
            </a:r>
            <a:r>
              <a:rPr sz="1200" kern="0" spc="-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，登录统一身</a:t>
            </a:r>
            <a:endParaRPr lang="en-US" altLang="en-US" sz="1200" dirty="0"/>
          </a:p>
          <a:p>
            <a:pPr marL="12700" algn="l" rtl="0" eaLnBrk="0">
              <a:lnSpc>
                <a:spcPts val="2150"/>
              </a:lnSpc>
            </a:pP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份认证平台。</a:t>
            </a:r>
            <a:endParaRPr lang="en-US" altLang="en-US" sz="1200" dirty="0"/>
          </a:p>
        </p:txBody>
      </p:sp>
      <p:sp>
        <p:nvSpPr>
          <p:cNvPr id="18" name="textbox 18"/>
          <p:cNvSpPr/>
          <p:nvPr/>
        </p:nvSpPr>
        <p:spPr>
          <a:xfrm>
            <a:off x="6336334" y="1256144"/>
            <a:ext cx="2951479" cy="1377314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8000"/>
              </a:lnSpc>
            </a:pPr>
            <a:endParaRPr lang="en-US" altLang="en-US" sz="100" dirty="0"/>
          </a:p>
          <a:p>
            <a:pPr marL="28575" algn="l" rtl="0" eaLnBrk="0">
              <a:lnSpc>
                <a:spcPct val="95000"/>
              </a:lnSpc>
            </a:pPr>
            <a:r>
              <a:rPr sz="1600" b="1" kern="0" spc="40" dirty="0">
                <a:solidFill>
                  <a:srgbClr val="08B68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3、</a:t>
            </a:r>
            <a:r>
              <a:rPr sz="1600" b="1" kern="0" spc="-350" dirty="0">
                <a:solidFill>
                  <a:srgbClr val="08B68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600" b="1" kern="0" spc="40" dirty="0">
                <a:solidFill>
                  <a:srgbClr val="08B689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助教评价</a:t>
            </a:r>
            <a:endParaRPr lang="en-US" altLang="en-US" sz="1600" dirty="0"/>
          </a:p>
          <a:p>
            <a:pPr marL="12700" algn="l" rtl="0" eaLnBrk="0">
              <a:lnSpc>
                <a:spcPct val="83000"/>
              </a:lnSpc>
              <a:spcBef>
                <a:spcPts val="910"/>
              </a:spcBef>
            </a:pP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选择左侧菜单“</a:t>
            </a:r>
            <a:r>
              <a:rPr sz="1200" b="1" kern="0" spc="-10" dirty="0">
                <a:solidFill>
                  <a:srgbClr val="0085D7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评价管理</a:t>
            </a: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sz="1200" kern="0" spc="-1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 “</a:t>
            </a:r>
            <a:r>
              <a:rPr sz="1200" b="1" kern="0" spc="-10" dirty="0">
                <a:solidFill>
                  <a:srgbClr val="0085D7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助教评价</a:t>
            </a: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endParaRPr lang="en-US" altLang="en-US" sz="1200" dirty="0"/>
          </a:p>
          <a:p>
            <a:pPr marL="12700" algn="l" rtl="0" eaLnBrk="0">
              <a:lnSpc>
                <a:spcPct val="152000"/>
              </a:lnSpc>
              <a:spcBef>
                <a:spcPts val="30"/>
              </a:spcBef>
            </a:pPr>
            <a:r>
              <a:rPr sz="1200" kern="0" spc="-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菜单</a:t>
            </a:r>
            <a:r>
              <a:rPr sz="1200" kern="0" spc="-1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，进入助教评价页面</a:t>
            </a:r>
            <a:r>
              <a:rPr sz="1200" kern="0" spc="-1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，系统自动列出  </a:t>
            </a:r>
            <a:r>
              <a:rPr sz="1200" kern="0" spc="-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所需评价课程助教</a:t>
            </a:r>
            <a:r>
              <a:rPr sz="1200" kern="0" spc="-1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，点击操作的“</a:t>
            </a:r>
            <a:r>
              <a:rPr sz="1200" b="1" kern="0" spc="-20" dirty="0">
                <a:solidFill>
                  <a:srgbClr val="0085D7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评价</a:t>
            </a:r>
            <a:r>
              <a:rPr sz="1200" kern="0" spc="-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     </a:t>
            </a: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按钮进行助教评价。</a:t>
            </a:r>
            <a:endParaRPr lang="en-US" altLang="en-US" sz="1200" dirty="0"/>
          </a:p>
        </p:txBody>
      </p:sp>
      <p:sp>
        <p:nvSpPr>
          <p:cNvPr id="20" name="textbox 20"/>
          <p:cNvSpPr/>
          <p:nvPr/>
        </p:nvSpPr>
        <p:spPr>
          <a:xfrm>
            <a:off x="4173146" y="430057"/>
            <a:ext cx="4940934" cy="483869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3000"/>
              </a:lnSpc>
            </a:pPr>
            <a:endParaRPr lang="en-US" altLang="en-US" sz="100" dirty="0"/>
          </a:p>
          <a:p>
            <a:pPr algn="r" rtl="0" eaLnBrk="0">
              <a:lnSpc>
                <a:spcPts val="3610"/>
              </a:lnSpc>
            </a:pPr>
            <a:r>
              <a:rPr sz="2700" kern="0" spc="-40" dirty="0">
                <a:solidFill>
                  <a:srgbClr val="0085D7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助教平台操作指引（助教考核）</a:t>
            </a:r>
            <a:endParaRPr lang="en-US" altLang="en-US" sz="2700" dirty="0"/>
          </a:p>
        </p:txBody>
      </p:sp>
      <p:sp>
        <p:nvSpPr>
          <p:cNvPr id="22" name="textbox 22"/>
          <p:cNvSpPr/>
          <p:nvPr/>
        </p:nvSpPr>
        <p:spPr>
          <a:xfrm>
            <a:off x="6287719" y="4450689"/>
            <a:ext cx="2767329" cy="740409"/>
          </a:xfrm>
          <a:prstGeom prst="rect">
            <a:avLst/>
          </a:prstGeom>
        </p:spPr>
        <p:txBody>
          <a:bodyPr vert="horz" wrap="square" lIns="0" tIns="0" rIns="0" bIns="0"/>
          <a:lstStyle/>
          <a:p>
            <a:pPr algn="l" rtl="0" eaLnBrk="0">
              <a:lnSpc>
                <a:spcPct val="88000"/>
              </a:lnSpc>
            </a:pPr>
            <a:endParaRPr lang="en-US" altLang="en-US" sz="100" dirty="0"/>
          </a:p>
          <a:p>
            <a:pPr marL="12700" algn="l" rtl="0" eaLnBrk="0">
              <a:lnSpc>
                <a:spcPct val="82000"/>
              </a:lnSpc>
            </a:pPr>
            <a:r>
              <a:rPr sz="12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点击“</a:t>
            </a:r>
            <a:r>
              <a:rPr sz="1200" b="1" kern="0" spc="0" dirty="0">
                <a:solidFill>
                  <a:srgbClr val="0085D7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确定</a:t>
            </a:r>
            <a:r>
              <a:rPr sz="12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”按钮保存提交评价结果</a:t>
            </a: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。如</a:t>
            </a:r>
            <a:endParaRPr lang="en-US" altLang="en-US" sz="1200" dirty="0"/>
          </a:p>
          <a:p>
            <a:pPr marL="13970" indent="-1270" algn="l" rtl="0" eaLnBrk="0">
              <a:lnSpc>
                <a:spcPct val="154000"/>
              </a:lnSpc>
              <a:spcBef>
                <a:spcPts val="5"/>
              </a:spcBef>
            </a:pP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果需要修改评价结果</a:t>
            </a:r>
            <a:r>
              <a:rPr sz="1200" kern="0" spc="-1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，请重新评价</a:t>
            </a:r>
            <a:r>
              <a:rPr sz="1200" kern="0" spc="-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再次点</a:t>
            </a:r>
            <a:r>
              <a:rPr sz="12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击“</a:t>
            </a:r>
            <a:r>
              <a:rPr sz="1200" b="1" kern="0" spc="-10" dirty="0">
                <a:solidFill>
                  <a:srgbClr val="0085D7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确定</a:t>
            </a:r>
            <a:r>
              <a:rPr sz="12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”按钮提交即可。</a:t>
            </a:r>
            <a:endParaRPr lang="en-US" altLang="en-US" sz="1200" dirty="0"/>
          </a:p>
        </p:txBody>
      </p:sp>
      <p:pic>
        <p:nvPicPr>
          <p:cNvPr id="24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600000">
            <a:off x="452627" y="345947"/>
            <a:ext cx="1871472" cy="316992"/>
          </a:xfrm>
          <a:prstGeom prst="rect">
            <a:avLst/>
          </a:prstGeom>
        </p:spPr>
      </p:pic>
      <p:pic>
        <p:nvPicPr>
          <p:cNvPr id="26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600000">
            <a:off x="2936875" y="1312074"/>
            <a:ext cx="19050" cy="5920575"/>
          </a:xfrm>
          <a:prstGeom prst="rect">
            <a:avLst/>
          </a:prstGeom>
        </p:spPr>
      </p:pic>
      <p:pic>
        <p:nvPicPr>
          <p:cNvPr id="28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6131813" y="1349921"/>
            <a:ext cx="19050" cy="5882728"/>
          </a:xfrm>
          <a:prstGeom prst="rect">
            <a:avLst/>
          </a:prstGeom>
        </p:spPr>
      </p:pic>
      <p:pic>
        <p:nvPicPr>
          <p:cNvPr id="30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600000">
            <a:off x="9444190" y="1349921"/>
            <a:ext cx="19050" cy="588272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5620" y="3303905"/>
            <a:ext cx="2938780" cy="172212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WE1OTQwOTg2ODA5NjQ5Y2Y0MTZjMGZhOWY1NTBmZjEifQ=="/>
</p:tagLst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satMod val="110000"/>
                <a:lum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satMod val="105000"/>
                <a:lum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shade val="94000"/>
              </a:schemeClr>
            </a:gs>
            <a:gs pos="50000">
              <a:schemeClr val="phClr">
                <a:lumMod val="110000"/>
                <a:satMod val="100000"/>
                <a:tint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532</Words>
  <Application>WPS 演示</Application>
  <PresentationFormat/>
  <Paragraphs>37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微软雅黑</vt:lpstr>
      <vt:lpstr>Arial Unicode MS</vt:lpstr>
      <vt:lpstr>Calibri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C.Y.</cp:lastModifiedBy>
  <cp:revision>4</cp:revision>
  <dcterms:created xsi:type="dcterms:W3CDTF">2023-12-19T07:35:00Z</dcterms:created>
  <dcterms:modified xsi:type="dcterms:W3CDTF">2025-06-20T01:07:44Z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O">
    <vt:lpwstr>wqlLaW5nc29mdCBQREYgdG8gV1BTIDkw</vt:lpwstr>
  </property>
  <property fmtid="{D5CDD505-2E9C-101B-9397-08002B2CF9AE}" pid="3" name="Created">
    <vt:filetime>2023-12-20T15:34:04Z</vt:filetime>
  </property>
  <property fmtid="{D5CDD505-2E9C-101B-9397-08002B2CF9AE}" pid="4" name="ICV">
    <vt:lpwstr>810BF6E830A04049B3B780F35A7A7A76_12</vt:lpwstr>
  </property>
  <property fmtid="{D5CDD505-2E9C-101B-9397-08002B2CF9AE}" pid="5" name="KSOProductBuildVer">
    <vt:lpwstr>2052-12.1.0.21541</vt:lpwstr>
  </property>
</Properties>
</file>