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858750" cy="723265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9689629" y="1255001"/>
            <a:ext cx="2886710" cy="46551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4605" algn="l" rtl="0" eaLnBrk="0">
              <a:lnSpc>
                <a:spcPct val="96000"/>
              </a:lnSpc>
            </a:pPr>
            <a:r>
              <a:rPr sz="17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</a:t>
            </a:r>
            <a:r>
              <a:rPr sz="1700" b="1" kern="0" spc="-3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7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en-US" sz="1700" dirty="0"/>
          </a:p>
          <a:p>
            <a:pPr marL="110490" algn="l" rtl="0" eaLnBrk="0">
              <a:lnSpc>
                <a:spcPts val="1550"/>
              </a:lnSpc>
              <a:spcBef>
                <a:spcPts val="690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（1）注意确认评价列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表的所有课程助教</a:t>
            </a:r>
            <a:endParaRPr lang="en-US" altLang="en-US" sz="1200" dirty="0"/>
          </a:p>
          <a:p>
            <a:pPr marL="22860" algn="l" rtl="0" eaLnBrk="0">
              <a:lnSpc>
                <a:spcPts val="2020"/>
              </a:lnSpc>
            </a:pP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已评价完毕</a:t>
            </a:r>
            <a:r>
              <a:rPr sz="1200" kern="0" spc="-1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，课程较多时可能存在翻页。</a:t>
            </a:r>
            <a:endParaRPr lang="en-US" altLang="en-US" sz="1200" dirty="0"/>
          </a:p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（2）如果从数字京师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（珠海）的</a:t>
            </a:r>
            <a:r>
              <a:rPr sz="1200" b="1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</a:t>
            </a:r>
            <a:endParaRPr lang="en-US" altLang="en-US" sz="1200" dirty="0"/>
          </a:p>
          <a:p>
            <a:pPr marL="13970" indent="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平台”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应用无法跳转到助教评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价页面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</a:t>
            </a: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直接在浏览器输入以下地址登录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，用户名</a:t>
            </a:r>
            <a:endParaRPr lang="en-US" altLang="en-US" sz="1200" dirty="0"/>
          </a:p>
          <a:p>
            <a:pPr marL="12700" algn="l" rtl="0" eaLnBrk="0">
              <a:lnSpc>
                <a:spcPct val="91000"/>
              </a:lnSpc>
              <a:spcBef>
                <a:spcPts val="85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密码与数字京师相同。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1200" dirty="0"/>
              <a:t>https://xxcj.bnuzh.edu.cn/infoAdmin</a:t>
            </a:r>
            <a:endParaRPr lang="en-US" altLang="zh-CN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（3）使用手机、iPad等移动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终端进入助</a:t>
            </a:r>
            <a:endParaRPr lang="en-US" altLang="en-US" sz="1200" dirty="0"/>
          </a:p>
          <a:p>
            <a:pPr marL="13335" indent="-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教平台后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，左侧菜单可能默认处于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折叠状</a:t>
            </a: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态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，请点击        图标展开菜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（4）请在规定的时间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内完成助教评价，</a:t>
            </a:r>
            <a:endParaRPr lang="en-US" altLang="en-US" sz="1200" dirty="0"/>
          </a:p>
          <a:p>
            <a:pPr algn="r" rtl="0" eaLnBrk="0">
              <a:lnSpc>
                <a:spcPct val="83000"/>
              </a:lnSpc>
              <a:spcBef>
                <a:spcPts val="825"/>
              </a:spcBef>
            </a:pP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评价过程如有疑问可联系各学院教务老师，</a:t>
            </a:r>
            <a:endParaRPr lang="en-US" altLang="en-US" sz="1200" dirty="0"/>
          </a:p>
          <a:p>
            <a:pPr marL="12700" algn="l" rtl="0" eaLnBrk="0">
              <a:lnSpc>
                <a:spcPts val="2160"/>
              </a:lnSpc>
            </a:pP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联系方式在评价列表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上方。</a:t>
            </a:r>
            <a:endParaRPr lang="en-US" altLang="en-US" sz="1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52507" y="4572000"/>
            <a:ext cx="246888" cy="275844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231172" y="1253629"/>
            <a:ext cx="2733675" cy="20504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2225" algn="l" rtl="0" eaLnBrk="0">
              <a:lnSpc>
                <a:spcPct val="96000"/>
              </a:lnSpc>
            </a:pPr>
            <a:r>
              <a:rPr sz="17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7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7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添加“助教平台”应</a:t>
            </a:r>
            <a:endParaRPr lang="en-US" altLang="en-US" sz="1700" dirty="0"/>
          </a:p>
          <a:p>
            <a:pPr marL="17145" algn="l" rtl="0" eaLnBrk="0">
              <a:lnSpc>
                <a:spcPct val="91000"/>
              </a:lnSpc>
              <a:spcBef>
                <a:spcPts val="1385"/>
              </a:spcBef>
            </a:pPr>
            <a:r>
              <a:rPr sz="17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700" dirty="0"/>
          </a:p>
          <a:p>
            <a:pPr marL="12700" algn="l" rtl="0" eaLnBrk="0">
              <a:lnSpc>
                <a:spcPct val="83000"/>
              </a:lnSpc>
              <a:spcBef>
                <a:spcPts val="90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在系统首页的“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全部应用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2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搜索“助</a:t>
            </a:r>
            <a:endParaRPr lang="en-US" altLang="en-US" sz="1200" dirty="0"/>
          </a:p>
          <a:p>
            <a:pPr marL="12700" indent="635" algn="l" rtl="0" eaLnBrk="0">
              <a:lnSpc>
                <a:spcPct val="154000"/>
              </a:lnSpc>
              <a:spcBef>
                <a:spcPts val="5"/>
              </a:spcBef>
            </a:pP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教平台”</a:t>
            </a:r>
            <a:r>
              <a:rPr sz="1200" b="1" kern="0" spc="-19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，选中添加“助教平台”应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用，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点击跳转到助教评价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页面。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845"/>
              </a:spcBef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注意：如果点击后跳转失败</a:t>
            </a:r>
            <a:r>
              <a:rPr sz="1200" kern="0" spc="-18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-2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请重新点</a:t>
            </a:r>
            <a:endParaRPr lang="en-US" altLang="en-US" sz="1200" dirty="0"/>
          </a:p>
          <a:p>
            <a:pPr marL="13970" algn="l" rtl="0" eaLnBrk="0">
              <a:lnSpc>
                <a:spcPts val="2160"/>
              </a:lnSpc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击“助教平台”再次跳转。</a:t>
            </a:r>
            <a:endParaRPr lang="en-US" altLang="en-US" sz="1200" dirty="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45935" y="5280660"/>
            <a:ext cx="2951988" cy="18409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22676" y="3462528"/>
            <a:ext cx="2950464" cy="165658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56020" y="2759964"/>
            <a:ext cx="3041903" cy="154228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79705" y="2759836"/>
            <a:ext cx="2545079" cy="1636776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317258" y="1207680"/>
            <a:ext cx="2310129" cy="18211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31750" algn="l" rtl="0" eaLnBrk="0">
              <a:lnSpc>
                <a:spcPts val="2375"/>
              </a:lnSpc>
            </a:pPr>
            <a:r>
              <a:rPr sz="17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</a:t>
            </a:r>
            <a:r>
              <a:rPr sz="17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7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登录数字京师（珠</a:t>
            </a:r>
            <a:endParaRPr lang="en-US" altLang="en-US" sz="1700" dirty="0"/>
          </a:p>
          <a:p>
            <a:pPr marL="13970" algn="l" rtl="0" eaLnBrk="0">
              <a:lnSpc>
                <a:spcPts val="3240"/>
              </a:lnSpc>
            </a:pPr>
            <a:r>
              <a:rPr sz="17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海）</a:t>
            </a:r>
            <a:endParaRPr lang="en-US" altLang="en-US" sz="1700" dirty="0"/>
          </a:p>
          <a:p>
            <a:pPr marL="12700" algn="l" rtl="0" eaLnBrk="0">
              <a:lnSpc>
                <a:spcPct val="83000"/>
              </a:lnSpc>
              <a:spcBef>
                <a:spcPts val="82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输入个人用户名密码</a:t>
            </a:r>
            <a:r>
              <a:rPr sz="12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，登录统一身</a:t>
            </a:r>
            <a:endParaRPr lang="en-US" altLang="en-US" sz="1200" dirty="0"/>
          </a:p>
          <a:p>
            <a:pPr marL="12700" algn="l" rtl="0" eaLnBrk="0">
              <a:lnSpc>
                <a:spcPts val="2150"/>
              </a:lnSpc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份认证平台。</a:t>
            </a:r>
            <a:endParaRPr lang="en-US" altLang="en-US" sz="1200" dirty="0"/>
          </a:p>
        </p:txBody>
      </p:sp>
      <p:sp>
        <p:nvSpPr>
          <p:cNvPr id="18" name="textbox 18"/>
          <p:cNvSpPr/>
          <p:nvPr/>
        </p:nvSpPr>
        <p:spPr>
          <a:xfrm>
            <a:off x="6336334" y="1256144"/>
            <a:ext cx="2951479" cy="1377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28575" algn="l" rtl="0" eaLnBrk="0">
              <a:lnSpc>
                <a:spcPct val="95000"/>
              </a:lnSpc>
            </a:pPr>
            <a:r>
              <a:rPr sz="17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</a:t>
            </a:r>
            <a:r>
              <a:rPr sz="1700" b="1" kern="0" spc="-35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7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助教评价</a:t>
            </a:r>
            <a:endParaRPr lang="en-US" altLang="en-US" sz="1700" dirty="0"/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en-US" sz="1200" dirty="0"/>
          </a:p>
          <a:p>
            <a:pPr marL="12700" algn="l" rtl="0" eaLnBrk="0">
              <a:lnSpc>
                <a:spcPct val="152000"/>
              </a:lnSpc>
              <a:spcBef>
                <a:spcPts val="3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，进入助教评价页面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，系统自动列出 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所需评价课程助教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，点击操作的“</a:t>
            </a: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  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按钮进行助教评价。</a:t>
            </a:r>
            <a:endParaRPr lang="en-US" altLang="en-US" sz="1200" dirty="0"/>
          </a:p>
        </p:txBody>
      </p:sp>
      <p:sp>
        <p:nvSpPr>
          <p:cNvPr id="20" name="textbox 20"/>
          <p:cNvSpPr/>
          <p:nvPr/>
        </p:nvSpPr>
        <p:spPr>
          <a:xfrm>
            <a:off x="4173146" y="430057"/>
            <a:ext cx="4940934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610"/>
              </a:lnSpc>
            </a:pP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助教平台操作指引（助教考核）</a:t>
            </a:r>
            <a:endParaRPr lang="en-US" altLang="en-US" sz="2700" dirty="0"/>
          </a:p>
        </p:txBody>
      </p:sp>
      <p:sp>
        <p:nvSpPr>
          <p:cNvPr id="22" name="textbox 22"/>
          <p:cNvSpPr/>
          <p:nvPr/>
        </p:nvSpPr>
        <p:spPr>
          <a:xfrm>
            <a:off x="6287719" y="4450689"/>
            <a:ext cx="2767329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2000"/>
              </a:lnSpc>
            </a:pP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</a:t>
            </a:r>
            <a:r>
              <a:rPr sz="1200" b="1" kern="0" spc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”按钮保存提交评价结果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</a:t>
            </a:r>
            <a:endParaRPr lang="en-US" altLang="en-US" sz="1200" dirty="0"/>
          </a:p>
          <a:p>
            <a:pPr marL="13970" indent="-1270" algn="l" rtl="0" eaLnBrk="0">
              <a:lnSpc>
                <a:spcPct val="15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果需要修改评价结果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，请重新评价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再次点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”按钮提交即可。</a:t>
            </a:r>
            <a:endParaRPr lang="en-US" altLang="en-US" sz="12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52627" y="345947"/>
            <a:ext cx="1871472" cy="31699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936875" y="1312074"/>
            <a:ext cx="19050" cy="5920575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131813" y="1349921"/>
            <a:ext cx="19050" cy="588272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444190" y="1349921"/>
            <a:ext cx="19050" cy="588272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WE1OTQwOTg2ODA5NjQ5Y2Y0MTZjMGZhOWY1NTBmZjE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WPS 演示</Application>
  <PresentationFormat/>
  <Paragraphs>39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Arial Unicode MS</vt:lpstr>
      <vt:lpstr>Calibri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C.Y.</cp:lastModifiedBy>
  <cp:revision>2</cp:revision>
  <dcterms:created xsi:type="dcterms:W3CDTF">2023-12-19T07:35:00Z</dcterms:created>
  <dcterms:modified xsi:type="dcterms:W3CDTF">2024-12-20T09:08:53Z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2023-12-19T23:34:04Z</vt:filetime>
  </property>
  <property fmtid="{D5CDD505-2E9C-101B-9397-08002B2CF9AE}" pid="4" name="ICV">
    <vt:lpwstr>810BF6E830A04049B3B780F35A7A7A76_12</vt:lpwstr>
  </property>
  <property fmtid="{D5CDD505-2E9C-101B-9397-08002B2CF9AE}" pid="5" name="KSOProductBuildVer">
    <vt:lpwstr>2052-12.1.0.19302</vt:lpwstr>
  </property>
</Properties>
</file>